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303" r:id="rId6"/>
    <p:sldId id="258" r:id="rId7"/>
    <p:sldId id="259" r:id="rId8"/>
    <p:sldId id="260" r:id="rId9"/>
    <p:sldId id="305" r:id="rId10"/>
    <p:sldId id="262" r:id="rId11"/>
    <p:sldId id="304" r:id="rId12"/>
    <p:sldId id="270" r:id="rId13"/>
    <p:sldId id="306" r:id="rId14"/>
    <p:sldId id="27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301" r:id="rId31"/>
    <p:sldId id="281" r:id="rId32"/>
    <p:sldId id="302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02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7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3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1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42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43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pic>
        <p:nvPicPr>
          <p:cNvPr id="44" name="Picture 18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0080000" cy="7558920"/>
          </a:xfrm>
          <a:prstGeom prst="rect">
            <a:avLst/>
          </a:prstGeom>
          <a:ln>
            <a:noFill/>
          </a:ln>
        </p:spPr>
      </p:pic>
      <p:sp>
        <p:nvSpPr>
          <p:cNvPr id="45" name="CustomShape 4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46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255600" y="157680"/>
            <a:ext cx="9324000" cy="8974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6971760"/>
            <a:ext cx="970524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4" name="CustomShape 2"/>
          <p:cNvSpPr/>
          <p:nvPr/>
        </p:nvSpPr>
        <p:spPr>
          <a:xfrm>
            <a:off x="46080" y="6971760"/>
            <a:ext cx="9634680" cy="50328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</p:sp>
      <p:sp>
        <p:nvSpPr>
          <p:cNvPr id="85" name="CustomShape 3"/>
          <p:cNvSpPr/>
          <p:nvPr/>
        </p:nvSpPr>
        <p:spPr>
          <a:xfrm>
            <a:off x="0" y="6918120"/>
            <a:ext cx="9729720" cy="570600"/>
          </a:xfrm>
          <a:prstGeom prst="rect">
            <a:avLst/>
          </a:prstGeom>
          <a:solidFill>
            <a:srgbClr val="FFFFFF"/>
          </a:solidFill>
          <a:ln w="9360">
            <a:solidFill>
              <a:srgbClr val="AAAAAA"/>
            </a:solidFill>
            <a:round/>
          </a:ln>
        </p:spPr>
      </p:sp>
      <p:pic>
        <p:nvPicPr>
          <p:cNvPr id="86" name="Picture 27"/>
          <p:cNvPicPr/>
          <p:nvPr/>
        </p:nvPicPr>
        <p:blipFill>
          <a:blip r:embed="rId14"/>
          <a:stretch>
            <a:fillRect/>
          </a:stretch>
        </p:blipFill>
        <p:spPr>
          <a:xfrm>
            <a:off x="7894440" y="7063920"/>
            <a:ext cx="1721520" cy="283320"/>
          </a:xfrm>
          <a:prstGeom prst="rect">
            <a:avLst/>
          </a:prstGeom>
          <a:ln w="9360">
            <a:noFill/>
          </a:ln>
        </p:spPr>
      </p:pic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7.2/" TargetMode="Externa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DE0000"/>
                </a:solidFill>
                <a:latin typeface="Arial"/>
              </a:rPr>
              <a:t>P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re-Workshop </a:t>
            </a:r>
            <a:r>
              <a:rPr lang="en-US" sz="4000" dirty="0">
                <a:latin typeface="Arial"/>
              </a:rPr>
              <a:t>S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etup</a:t>
            </a:r>
            <a:endParaRPr sz="4000" dirty="0"/>
          </a:p>
        </p:txBody>
      </p:sp>
      <p:sp>
        <p:nvSpPr>
          <p:cNvPr id="124" name="CustomShape 2"/>
          <p:cNvSpPr/>
          <p:nvPr/>
        </p:nvSpPr>
        <p:spPr>
          <a:xfrm>
            <a:off x="367560" y="137592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Download these three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https://bit.ly/2TySY5P </a:t>
            </a:r>
            <a:r>
              <a:rPr lang="en-US" dirty="0"/>
              <a:t>- python-syntax.py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https://bit.ly/2tbzIQt </a:t>
            </a:r>
            <a:r>
              <a:rPr lang="en-US" dirty="0" smtClean="0"/>
              <a:t>- presentation.pdf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</a:t>
            </a:r>
            <a:r>
              <a:rPr lang="en-US" sz="2400" dirty="0"/>
              <a:t>bit.ly/2GeRJG9 </a:t>
            </a:r>
            <a:r>
              <a:rPr lang="en-US" dirty="0"/>
              <a:t>- smbus-doc.pdf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</a:rPr>
              <a:t>Power On </a:t>
            </a:r>
            <a:r>
              <a:rPr lang="en-US" sz="2000" dirty="0" err="1">
                <a:solidFill>
                  <a:srgbClr val="000000"/>
                </a:solidFill>
              </a:rPr>
              <a:t>Beaglebone</a:t>
            </a:r>
            <a:r>
              <a:rPr lang="en-US" sz="2000" dirty="0">
                <a:solidFill>
                  <a:srgbClr val="000000"/>
                </a:solidFill>
              </a:rPr>
              <a:t> Black Wireless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 USB cable to board</a:t>
            </a:r>
            <a:endParaRPr lang="en-US"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 other end of USB cable to PC</a:t>
            </a: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Connect to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Black Wireless access point</a:t>
            </a:r>
            <a:endParaRPr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Wait ~4 minutes after your board has been powered on</a:t>
            </a:r>
            <a:endParaRPr dirty="0"/>
          </a:p>
          <a:p>
            <a:pPr marL="342900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</a:rPr>
              <a:t>Connect to board’s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access point</a:t>
            </a:r>
            <a:endParaRPr dirty="0"/>
          </a:p>
          <a:p>
            <a:pPr marL="800100" lvl="1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is what you see on the board’s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label after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marL="800100" lvl="1" indent="-342900">
              <a:lnSpc>
                <a:spcPct val="100000"/>
              </a:lnSpc>
              <a:buSzPct val="111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Arial"/>
              </a:rPr>
              <a:t>Wifi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password is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_ and then you add the 3 characters after pw:</a:t>
            </a:r>
            <a:endParaRPr lang="en-US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</a:rPr>
              <a:t>The above image means the </a:t>
            </a:r>
            <a:r>
              <a:rPr lang="en-US" dirty="0" err="1" smtClean="0">
                <a:solidFill>
                  <a:srgbClr val="000000"/>
                </a:solidFill>
                <a:latin typeface="Arial"/>
              </a:rPr>
              <a:t>ssid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is </a:t>
            </a:r>
            <a:r>
              <a:rPr lang="en-US" u="sng" dirty="0" smtClean="0">
                <a:solidFill>
                  <a:srgbClr val="000000"/>
                </a:solidFill>
                <a:latin typeface="Arial"/>
              </a:rPr>
              <a:t>bbw-108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 and the password is </a:t>
            </a:r>
            <a:r>
              <a:rPr lang="en-US" u="sng" dirty="0" err="1" smtClean="0">
                <a:solidFill>
                  <a:srgbClr val="000000"/>
                </a:solidFill>
                <a:latin typeface="Arial"/>
              </a:rPr>
              <a:t>beaglebone_jkr</a:t>
            </a:r>
            <a:endParaRPr lang="en-US" u="sng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20" y="3078248"/>
            <a:ext cx="4038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FF0000"/>
                </a:solidFill>
                <a:latin typeface="Arial"/>
              </a:rPr>
              <a:t>P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lay </a:t>
            </a:r>
            <a:r>
              <a:rPr lang="en-US" sz="4400" dirty="0" err="1">
                <a:solidFill>
                  <a:srgbClr val="000000"/>
                </a:solidFill>
                <a:latin typeface="Arial"/>
              </a:rPr>
              <a:t>Beaglebone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 Based Bop It</a:t>
            </a:r>
            <a:endParaRPr dirty="0"/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Goal :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Play Bop It using Push Button, Potentiometer and Light Sensor</a:t>
            </a:r>
            <a:endParaRPr dirty="0"/>
          </a:p>
        </p:txBody>
      </p:sp>
      <p:pic>
        <p:nvPicPr>
          <p:cNvPr id="195" name="Picture 82"/>
          <p:cNvPicPr/>
          <p:nvPr/>
        </p:nvPicPr>
        <p:blipFill>
          <a:blip r:embed="rId2"/>
          <a:stretch>
            <a:fillRect/>
          </a:stretch>
        </p:blipFill>
        <p:spPr>
          <a:xfrm>
            <a:off x="2137680" y="2865600"/>
            <a:ext cx="5816880" cy="37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FF0000"/>
                </a:solidFill>
                <a:latin typeface="Arial"/>
              </a:rPr>
              <a:t>B</a:t>
            </a:r>
            <a:r>
              <a:rPr lang="en-US" sz="4000" dirty="0" err="1">
                <a:latin typeface="Arial"/>
              </a:rPr>
              <a:t>eaglebone</a:t>
            </a:r>
            <a:r>
              <a:rPr lang="en-US" sz="4000" dirty="0">
                <a:latin typeface="Arial"/>
              </a:rPr>
              <a:t> Workshop Cape</a:t>
            </a:r>
            <a:endParaRPr sz="2400" dirty="0"/>
          </a:p>
        </p:txBody>
      </p:sp>
      <p:sp>
        <p:nvSpPr>
          <p:cNvPr id="14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0A466F3F-6502-4DCB-B669-F34CD2B47B16}" type="slidenum">
              <a:rPr lang="en-US" sz="900">
                <a:solidFill>
                  <a:srgbClr val="000000"/>
                </a:solidFill>
                <a:latin typeface="Arial"/>
              </a:rPr>
              <a:t>11</a:t>
            </a:fld>
            <a:endParaRPr/>
          </a:p>
        </p:txBody>
      </p:sp>
      <p:pic>
        <p:nvPicPr>
          <p:cNvPr id="14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14360" y="1798560"/>
            <a:ext cx="3849840" cy="4849560"/>
          </a:xfrm>
          <a:prstGeom prst="rect">
            <a:avLst/>
          </a:prstGeom>
          <a:ln>
            <a:noFill/>
          </a:ln>
        </p:spPr>
      </p:pic>
      <p:sp>
        <p:nvSpPr>
          <p:cNvPr id="144" name="CustomShape 4"/>
          <p:cNvSpPr/>
          <p:nvPr/>
        </p:nvSpPr>
        <p:spPr>
          <a:xfrm>
            <a:off x="2678040" y="4998960"/>
            <a:ext cx="11422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6" name="CustomShape 6"/>
          <p:cNvSpPr/>
          <p:nvPr/>
        </p:nvSpPr>
        <p:spPr>
          <a:xfrm flipH="1">
            <a:off x="5954040" y="6137280"/>
            <a:ext cx="9136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7" name="CustomShape 7"/>
          <p:cNvSpPr/>
          <p:nvPr/>
        </p:nvSpPr>
        <p:spPr>
          <a:xfrm flipH="1">
            <a:off x="6868440" y="2637000"/>
            <a:ext cx="913680" cy="360"/>
          </a:xfrm>
          <a:prstGeom prst="straightConnector1">
            <a:avLst/>
          </a:prstGeom>
          <a:noFill/>
          <a:ln w="5724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148" name="CustomShape 8"/>
          <p:cNvSpPr/>
          <p:nvPr/>
        </p:nvSpPr>
        <p:spPr>
          <a:xfrm>
            <a:off x="1067400" y="4814280"/>
            <a:ext cx="16848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Potentiometer</a:t>
            </a:r>
            <a:endParaRPr/>
          </a:p>
        </p:txBody>
      </p:sp>
      <p:sp>
        <p:nvSpPr>
          <p:cNvPr id="149" name="CustomShape 9"/>
          <p:cNvSpPr/>
          <p:nvPr/>
        </p:nvSpPr>
        <p:spPr>
          <a:xfrm>
            <a:off x="7182360" y="5952600"/>
            <a:ext cx="14958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Push Button</a:t>
            </a:r>
            <a:endParaRPr/>
          </a:p>
        </p:txBody>
      </p:sp>
      <p:sp>
        <p:nvSpPr>
          <p:cNvPr id="150" name="CustomShape 10"/>
          <p:cNvSpPr/>
          <p:nvPr/>
        </p:nvSpPr>
        <p:spPr>
          <a:xfrm>
            <a:off x="7904160" y="2452320"/>
            <a:ext cx="153684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Light Sensor</a:t>
            </a:r>
            <a:endParaRPr/>
          </a:p>
        </p:txBody>
      </p:sp>
      <p:sp>
        <p:nvSpPr>
          <p:cNvPr id="152" name="CustomShape 12"/>
          <p:cNvSpPr/>
          <p:nvPr/>
        </p:nvSpPr>
        <p:spPr>
          <a:xfrm>
            <a:off x="988920" y="5275440"/>
            <a:ext cx="168192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P9_36</a:t>
            </a:r>
            <a:endParaRPr/>
          </a:p>
        </p:txBody>
      </p:sp>
      <p:sp>
        <p:nvSpPr>
          <p:cNvPr id="153" name="CustomShape 13"/>
          <p:cNvSpPr/>
          <p:nvPr/>
        </p:nvSpPr>
        <p:spPr>
          <a:xfrm>
            <a:off x="7831440" y="2852640"/>
            <a:ext cx="1681920" cy="958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P9_19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P9_20</a:t>
            </a:r>
            <a:endParaRPr/>
          </a:p>
        </p:txBody>
      </p:sp>
      <p:sp>
        <p:nvSpPr>
          <p:cNvPr id="154" name="CustomShape 14"/>
          <p:cNvSpPr/>
          <p:nvPr/>
        </p:nvSpPr>
        <p:spPr>
          <a:xfrm>
            <a:off x="7089120" y="6310440"/>
            <a:ext cx="168192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Connected to: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980809" y="16138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IT!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0082" y="521999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 IT!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59262" y="4223340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TWIST IT!</a:t>
            </a:r>
            <a:endParaRPr lang="en-US" dirty="0"/>
          </a:p>
        </p:txBody>
      </p:sp>
      <p:cxnSp>
        <p:nvCxnSpPr>
          <p:cNvPr id="4" name="Straight Arrow Connector 3"/>
          <p:cNvCxnSpPr>
            <a:stCxn id="148" idx="0"/>
          </p:cNvCxnSpPr>
          <p:nvPr/>
        </p:nvCxnSpPr>
        <p:spPr>
          <a:xfrm flipV="1">
            <a:off x="1909800" y="4592672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827773" y="5609880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630987" y="2103437"/>
            <a:ext cx="0" cy="221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38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4000" dirty="0">
                <a:latin typeface="Arial"/>
              </a:rPr>
              <a:t>ask </a:t>
            </a:r>
            <a:r>
              <a:rPr lang="en-US" sz="4000" dirty="0" smtClean="0">
                <a:latin typeface="Arial"/>
              </a:rPr>
              <a:t>1 </a:t>
            </a:r>
            <a:r>
              <a:rPr lang="en-US" sz="4000" dirty="0">
                <a:latin typeface="Arial"/>
              </a:rPr>
              <a:t>– Play TI </a:t>
            </a:r>
            <a:r>
              <a:rPr lang="en-US" sz="4000" dirty="0" err="1">
                <a:latin typeface="Arial"/>
              </a:rPr>
              <a:t>Beaglebone</a:t>
            </a:r>
            <a:r>
              <a:rPr lang="en-US" sz="4000" dirty="0">
                <a:latin typeface="Arial"/>
              </a:rPr>
              <a:t> </a:t>
            </a:r>
            <a:r>
              <a:rPr lang="en-US" sz="4000" dirty="0" err="1">
                <a:latin typeface="Arial"/>
              </a:rPr>
              <a:t>BopIt</a:t>
            </a:r>
            <a:endParaRPr sz="4000" dirty="0"/>
          </a:p>
        </p:txBody>
      </p:sp>
      <p:sp>
        <p:nvSpPr>
          <p:cNvPr id="197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Arial"/>
              </a:rPr>
              <a:t>Goto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Turn down your computer’s speaker (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IMPORTANT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)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Hit Start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You will see and/or hear a command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Hit the correct button below that corresponds with the 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command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9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1DF0720A-DF16-4C13-ADA3-A6CB4B638D25}" type="slidenum">
              <a:rPr lang="en-US" sz="900">
                <a:solidFill>
                  <a:srgbClr val="000000"/>
                </a:solidFill>
                <a:latin typeface="Arial"/>
              </a:rPr>
              <a:t>12</a:t>
            </a:fld>
            <a:endParaRPr/>
          </a:p>
        </p:txBody>
      </p:sp>
      <p:pic>
        <p:nvPicPr>
          <p:cNvPr id="19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4680" y="3780000"/>
            <a:ext cx="4114080" cy="2143440"/>
          </a:xfrm>
          <a:prstGeom prst="rect">
            <a:avLst/>
          </a:prstGeom>
          <a:ln>
            <a:noFill/>
          </a:ln>
        </p:spPr>
      </p:pic>
      <p:pic>
        <p:nvPicPr>
          <p:cNvPr id="20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000760" y="3531600"/>
            <a:ext cx="3885480" cy="263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  <a:latin typeface="Arial"/>
              </a:rPr>
              <a:t>C</a:t>
            </a:r>
            <a:r>
              <a:rPr lang="en-US" sz="4000" dirty="0">
                <a:latin typeface="Arial"/>
              </a:rPr>
              <a:t>loud 9 – Quick Summary</a:t>
            </a:r>
            <a:endParaRPr sz="4000" dirty="0"/>
          </a:p>
        </p:txBody>
      </p:sp>
      <p:sp>
        <p:nvSpPr>
          <p:cNvPr id="15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19A5962E-9790-4C2E-A085-2AC3863094C9}" type="slidenum">
              <a:rPr lang="en-US" sz="900">
                <a:solidFill>
                  <a:srgbClr val="000000"/>
                </a:solidFill>
                <a:latin typeface="Arial"/>
              </a:rPr>
              <a:t>13</a:t>
            </a:fld>
            <a:endParaRPr/>
          </a:p>
        </p:txBody>
      </p:sp>
      <p:sp>
        <p:nvSpPr>
          <p:cNvPr id="159" name="CustomShape 3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Browser Base IDE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Supported Languages: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Python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C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C++</a:t>
            </a:r>
            <a:endParaRPr dirty="0"/>
          </a:p>
          <a:p>
            <a:pPr lvl="1"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and much more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SzPct val="99000"/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Supports Debugging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4000" dirty="0">
                <a:latin typeface="Arial"/>
              </a:rPr>
              <a:t>ask </a:t>
            </a:r>
            <a:r>
              <a:rPr lang="en-US" sz="4000" dirty="0" smtClean="0">
                <a:latin typeface="Arial"/>
              </a:rPr>
              <a:t>2 </a:t>
            </a:r>
            <a:r>
              <a:rPr lang="en-US" sz="4000" dirty="0">
                <a:latin typeface="Arial"/>
              </a:rPr>
              <a:t>– Connect to Cloud 9 IDE</a:t>
            </a:r>
            <a:endParaRPr sz="4000" dirty="0"/>
          </a:p>
        </p:txBody>
      </p:sp>
      <p:sp>
        <p:nvSpPr>
          <p:cNvPr id="16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Open up a web browser (don’t use IE)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000" u="sng" dirty="0">
                <a:solidFill>
                  <a:srgbClr val="DE0000"/>
                </a:solidFill>
                <a:latin typeface="Arial"/>
              </a:rPr>
              <a:t>http://192.168.7.2:3000/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(May take 2-3 minutes for page to load)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You should see something like the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below</a:t>
            </a:r>
            <a:endParaRPr dirty="0"/>
          </a:p>
        </p:txBody>
      </p:sp>
      <p:sp>
        <p:nvSpPr>
          <p:cNvPr id="16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263C9049-86BD-48F8-BDAE-3F3D09308DB1}" type="slidenum">
              <a:rPr lang="en-US" sz="900">
                <a:solidFill>
                  <a:srgbClr val="000000"/>
                </a:solidFill>
                <a:latin typeface="Arial"/>
              </a:rPr>
              <a:t>14</a:t>
            </a:fld>
            <a:endParaRPr/>
          </a:p>
        </p:txBody>
      </p:sp>
      <p:sp>
        <p:nvSpPr>
          <p:cNvPr id="163" name="CustomShape 4"/>
          <p:cNvSpPr/>
          <p:nvPr/>
        </p:nvSpPr>
        <p:spPr>
          <a:xfrm>
            <a:off x="155520" y="-136440"/>
            <a:ext cx="299160" cy="2991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44880" y="3627360"/>
            <a:ext cx="5409360" cy="3076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25228" y="2560637"/>
            <a:ext cx="805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Type the above link as is. So you must include http:// and do not use https://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How to Create a New File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00AF02E-4C74-4D15-9430-BFAAE240F426}" type="slidenum">
              <a:rPr lang="en-US" sz="900">
                <a:solidFill>
                  <a:srgbClr val="000000"/>
                </a:solidFill>
                <a:latin typeface="Arial"/>
              </a:rPr>
              <a:t>15</a:t>
            </a:fld>
            <a:endParaRPr/>
          </a:p>
        </p:txBody>
      </p:sp>
      <p:pic>
        <p:nvPicPr>
          <p:cNvPr id="16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56320" y="4160880"/>
            <a:ext cx="3974040" cy="2260800"/>
          </a:xfrm>
          <a:prstGeom prst="rect">
            <a:avLst/>
          </a:prstGeom>
          <a:ln>
            <a:noFill/>
          </a:ln>
        </p:spPr>
      </p:pic>
      <p:pic>
        <p:nvPicPr>
          <p:cNvPr id="168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29320" y="1417680"/>
            <a:ext cx="4001040" cy="232056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468360" y="1417680"/>
            <a:ext cx="5130000" cy="487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Create New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File-&gt;New File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Now Save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File-&gt;Save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Give file a name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MUST end with .py for Python programs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green Save button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Shortcut to Save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CTRL+S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Cloud 9 – How to Import a File on Your PC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15D89E3-1591-4859-9246-8C2B5B3C473D}" type="slidenum">
              <a:rPr lang="en-US" sz="900">
                <a:solidFill>
                  <a:srgbClr val="000000"/>
                </a:solidFill>
                <a:latin typeface="Arial"/>
              </a:rPr>
              <a:t>16</a:t>
            </a:fld>
            <a:endParaRPr/>
          </a:p>
        </p:txBody>
      </p:sp>
      <p:sp>
        <p:nvSpPr>
          <p:cNvPr id="172" name="CustomShape 3"/>
          <p:cNvSpPr/>
          <p:nvPr/>
        </p:nvSpPr>
        <p:spPr>
          <a:xfrm>
            <a:off x="138240" y="1769040"/>
            <a:ext cx="513000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Upload Local File(s)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File-&gt;Upload Local Files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“Select files’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Navigate to the files you want to upload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Highlight all the files you want to upload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Open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89800" y="884160"/>
            <a:ext cx="2133000" cy="2763360"/>
          </a:xfrm>
          <a:prstGeom prst="rect">
            <a:avLst/>
          </a:prstGeom>
          <a:ln>
            <a:noFill/>
          </a:ln>
        </p:spPr>
      </p:pic>
      <p:pic>
        <p:nvPicPr>
          <p:cNvPr id="17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21240" y="2939760"/>
            <a:ext cx="1828080" cy="1416240"/>
          </a:xfrm>
          <a:prstGeom prst="rect">
            <a:avLst/>
          </a:prstGeom>
          <a:ln>
            <a:noFill/>
          </a:ln>
        </p:spPr>
      </p:pic>
      <p:pic>
        <p:nvPicPr>
          <p:cNvPr id="175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92680" y="4541760"/>
            <a:ext cx="3593520" cy="19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2 – Import Workshop Files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104AA74-6C3D-4365-8B85-45A314DECE04}" type="slidenum">
              <a:rPr lang="en-US" sz="900">
                <a:solidFill>
                  <a:srgbClr val="000000"/>
                </a:solidFill>
                <a:latin typeface="Arial"/>
              </a:rPr>
              <a:t>17</a:t>
            </a:fld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138240" y="1769040"/>
            <a:ext cx="513000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Upload Local File(s)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Goto File-&gt;Upload Local Files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“Select files’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Navigate to where you extracted bopit.zip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Go into the files directory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Highlight all Python files (ends in .py)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Arial"/>
              </a:rPr>
              <a:t>Hit Open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89800" y="884160"/>
            <a:ext cx="2133000" cy="2763360"/>
          </a:xfrm>
          <a:prstGeom prst="rect">
            <a:avLst/>
          </a:prstGeom>
          <a:ln>
            <a:noFill/>
          </a:ln>
        </p:spPr>
      </p:pic>
      <p:pic>
        <p:nvPicPr>
          <p:cNvPr id="18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421240" y="2939760"/>
            <a:ext cx="1828080" cy="1416240"/>
          </a:xfrm>
          <a:prstGeom prst="rect">
            <a:avLst/>
          </a:prstGeom>
          <a:ln>
            <a:noFill/>
          </a:ln>
        </p:spPr>
      </p:pic>
      <p:pic>
        <p:nvPicPr>
          <p:cNvPr id="181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92680" y="4541760"/>
            <a:ext cx="3593520" cy="19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  <a:latin typeface="Arial"/>
              </a:rPr>
              <a:t>C</a:t>
            </a:r>
            <a:r>
              <a:rPr lang="en-US" sz="4000" dirty="0">
                <a:latin typeface="Arial"/>
              </a:rPr>
              <a:t>loud 9 – Running Program</a:t>
            </a:r>
            <a:endParaRPr sz="4000" dirty="0"/>
          </a:p>
        </p:txBody>
      </p:sp>
      <p:sp>
        <p:nvSpPr>
          <p:cNvPr id="183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Make sure the Python file you want to run is currently displayed.</a:t>
            </a:r>
            <a:endParaRPr lang="en-US" sz="22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Hit 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Run Button to “run your program”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* </a:t>
            </a:r>
            <a:r>
              <a:rPr lang="en-US" sz="2200" b="1" u="sng" dirty="0">
                <a:solidFill>
                  <a:srgbClr val="000000"/>
                </a:solidFill>
                <a:latin typeface="Arial"/>
              </a:rPr>
              <a:t>Important Tip</a:t>
            </a:r>
            <a:r>
              <a:rPr lang="en-US" sz="2200" dirty="0">
                <a:solidFill>
                  <a:srgbClr val="000000"/>
                </a:solidFill>
                <a:latin typeface="Arial"/>
              </a:rPr>
              <a:t>*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Before running save your file first.</a:t>
            </a:r>
            <a:endParaRPr dirty="0"/>
          </a:p>
        </p:txBody>
      </p:sp>
      <p:sp>
        <p:nvSpPr>
          <p:cNvPr id="184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7852B1E-FFA7-4798-9934-D41CE8D7E3A4}" type="slidenum">
              <a:rPr lang="en-US" sz="900">
                <a:solidFill>
                  <a:srgbClr val="000000"/>
                </a:solidFill>
                <a:latin typeface="Arial"/>
              </a:rPr>
              <a:t>18</a:t>
            </a:fld>
            <a:endParaRPr/>
          </a:p>
        </p:txBody>
      </p:sp>
      <p:sp>
        <p:nvSpPr>
          <p:cNvPr id="185" name="CustomShape 4"/>
          <p:cNvSpPr/>
          <p:nvPr/>
        </p:nvSpPr>
        <p:spPr>
          <a:xfrm flipH="1">
            <a:off x="4782600" y="3009600"/>
            <a:ext cx="227880" cy="320400"/>
          </a:xfrm>
          <a:prstGeom prst="straightConnector1">
            <a:avLst/>
          </a:prstGeom>
          <a:noFill/>
          <a:ln w="38160">
            <a:solidFill>
              <a:srgbClr val="D90000"/>
            </a:solidFill>
            <a:round/>
            <a:tailEnd type="arrow" w="med" len="med"/>
          </a:ln>
        </p:spPr>
      </p:sp>
      <p:pic>
        <p:nvPicPr>
          <p:cNvPr id="18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25760" y="3330720"/>
            <a:ext cx="4971600" cy="341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0000"/>
                </a:solidFill>
              </a:rPr>
              <a:t>T</a:t>
            </a:r>
            <a:r>
              <a:rPr lang="en-US" sz="3600" dirty="0"/>
              <a:t>ask 3 – Run Bopit_board_test.py Program</a:t>
            </a:r>
            <a:endParaRPr sz="3600" dirty="0"/>
          </a:p>
        </p:txBody>
      </p:sp>
      <p:sp>
        <p:nvSpPr>
          <p:cNvPr id="18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Run the bopit_board_test.py program.</a:t>
            </a: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This will help verify your board is in working order</a:t>
            </a: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Look at the console and follow the commands.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</a:rPr>
              <a:t>If you get any failures then alert your instructor.</a:t>
            </a:r>
            <a:endParaRPr dirty="0"/>
          </a:p>
        </p:txBody>
      </p:sp>
      <p:sp>
        <p:nvSpPr>
          <p:cNvPr id="18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3C45919D-00F2-4FBD-9452-43F3330BD398}" type="slidenum">
              <a:rPr lang="en-US" sz="900">
                <a:solidFill>
                  <a:srgbClr val="000000"/>
                </a:solidFill>
                <a:latin typeface="Arial"/>
              </a:rPr>
              <a:t>19</a:t>
            </a:fld>
            <a:endParaRPr/>
          </a:p>
        </p:txBody>
      </p:sp>
      <p:sp>
        <p:nvSpPr>
          <p:cNvPr id="191" name="CustomShape 4"/>
          <p:cNvSpPr/>
          <p:nvPr/>
        </p:nvSpPr>
        <p:spPr>
          <a:xfrm flipH="1">
            <a:off x="2518920" y="3005280"/>
            <a:ext cx="227880" cy="320400"/>
          </a:xfrm>
          <a:prstGeom prst="straightConnector1">
            <a:avLst/>
          </a:prstGeom>
          <a:noFill/>
          <a:ln w="38160">
            <a:solidFill>
              <a:srgbClr val="D90000"/>
            </a:solidFill>
            <a:round/>
            <a:tailEnd type="arrow" w="med" len="med"/>
          </a:ln>
        </p:spPr>
      </p:sp>
      <p:pic>
        <p:nvPicPr>
          <p:cNvPr id="19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6960" y="3326400"/>
            <a:ext cx="4101840" cy="2814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99290" y="4318321"/>
            <a:ext cx="4411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*When twisting make sure you </a:t>
            </a:r>
          </a:p>
          <a:p>
            <a:r>
              <a:rPr lang="en-US" sz="2400" dirty="0" smtClean="0"/>
              <a:t>turn it by a significant amount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322400" y="665676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/>
          <a:lstStyle/>
          <a:p>
            <a:pPr>
              <a:lnSpc>
                <a:spcPct val="100000"/>
              </a:lnSpc>
            </a:pPr>
            <a:fld id="{EB5317AA-B8BB-4765-977B-0325DE85CB95}" type="slidenum">
              <a:rPr lang="en-US" sz="900">
                <a:solidFill>
                  <a:srgbClr val="000000"/>
                </a:solidFill>
                <a:latin typeface="Arial"/>
              </a:rPr>
              <a:t>2</a:t>
            </a:fld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92040" y="5380200"/>
            <a:ext cx="9324000" cy="125604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/>
          <a:lstStyle/>
          <a:p>
            <a:pPr>
              <a:lnSpc>
                <a:spcPct val="100000"/>
              </a:lnSpc>
            </a:pPr>
            <a:r>
              <a:rPr lang="en-US" sz="2200" b="1">
                <a:solidFill>
                  <a:srgbClr val="000000"/>
                </a:solidFill>
                <a:latin typeface="Arial"/>
              </a:rPr>
              <a:t>Franklin Cooper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b="1">
                <a:solidFill>
                  <a:srgbClr val="000000"/>
                </a:solidFill>
                <a:latin typeface="Arial"/>
              </a:rPr>
              <a:t>University Marketing Manager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239760" y="808200"/>
            <a:ext cx="9600480" cy="1619640"/>
          </a:xfrm>
          <a:prstGeom prst="rect">
            <a:avLst/>
          </a:prstGeom>
          <a:noFill/>
          <a:ln>
            <a:noFill/>
          </a:ln>
        </p:spPr>
        <p:txBody>
          <a:bodyPr lIns="93960" tIns="47160" rIns="93960" bIns="47160" anchor="ctr"/>
          <a:lstStyle/>
          <a:p>
            <a:pPr algn="ctr">
              <a:lnSpc>
                <a:spcPct val="100000"/>
              </a:lnSpc>
            </a:pPr>
            <a:r>
              <a:rPr lang="en-US" sz="4000" b="1">
                <a:solidFill>
                  <a:srgbClr val="DE0000"/>
                </a:solidFill>
                <a:latin typeface="Arial"/>
              </a:rPr>
              <a:t>Super Introduction to Embedded Linux Workshop</a:t>
            </a:r>
            <a:endParaRPr/>
          </a:p>
        </p:txBody>
      </p:sp>
      <p:pic>
        <p:nvPicPr>
          <p:cNvPr id="12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2491200"/>
            <a:ext cx="2122920" cy="2326680"/>
          </a:xfrm>
          <a:prstGeom prst="rect">
            <a:avLst/>
          </a:prstGeom>
          <a:ln>
            <a:noFill/>
          </a:ln>
        </p:spPr>
      </p:pic>
      <p:pic>
        <p:nvPicPr>
          <p:cNvPr id="13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96960" y="2585880"/>
            <a:ext cx="2758680" cy="2136960"/>
          </a:xfrm>
          <a:prstGeom prst="rect">
            <a:avLst/>
          </a:prstGeom>
          <a:ln>
            <a:noFill/>
          </a:ln>
        </p:spPr>
      </p:pic>
      <p:pic>
        <p:nvPicPr>
          <p:cNvPr id="131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781320" y="2680920"/>
            <a:ext cx="2773080" cy="198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  <a:latin typeface="Arial"/>
              </a:rPr>
              <a:t>H</a:t>
            </a:r>
            <a:r>
              <a:rPr lang="en-US" sz="4000" dirty="0">
                <a:latin typeface="Arial"/>
              </a:rPr>
              <a:t>ardware – </a:t>
            </a:r>
            <a:r>
              <a:rPr lang="en-US" sz="4000" dirty="0" err="1">
                <a:latin typeface="Arial"/>
              </a:rPr>
              <a:t>Pinmux</a:t>
            </a:r>
            <a:endParaRPr sz="4000" dirty="0"/>
          </a:p>
        </p:txBody>
      </p:sp>
      <p:sp>
        <p:nvSpPr>
          <p:cNvPr id="210" name="CustomShape 9"/>
          <p:cNvSpPr/>
          <p:nvPr/>
        </p:nvSpPr>
        <p:spPr>
          <a:xfrm>
            <a:off x="311400" y="1265400"/>
            <a:ext cx="96004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Pinmuxing is when a signal can be connected via a mux (switch) to various other signals</a:t>
            </a:r>
            <a:endParaRPr/>
          </a:p>
        </p:txBody>
      </p:sp>
      <p:sp>
        <p:nvSpPr>
          <p:cNvPr id="211" name="CustomShape 10"/>
          <p:cNvSpPr/>
          <p:nvPr/>
        </p:nvSpPr>
        <p:spPr>
          <a:xfrm>
            <a:off x="1127520" y="5949720"/>
            <a:ext cx="708156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Pinmuxing is used on almost every signal pin on the Beaglebone</a:t>
            </a:r>
            <a:endParaRPr/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2335446" y="4772024"/>
            <a:ext cx="2291872" cy="56668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ctr"/>
            <a:r>
              <a:rPr lang="en-US" kern="0" smtClean="0">
                <a:solidFill>
                  <a:sysClr val="windowText" lastClr="000000"/>
                </a:solidFill>
              </a:rPr>
              <a:t>Internal</a:t>
            </a:r>
          </a:p>
          <a:p>
            <a:pPr algn="ctr"/>
            <a:r>
              <a:rPr lang="en-US" kern="0" smtClean="0">
                <a:solidFill>
                  <a:sysClr val="windowText" lastClr="000000"/>
                </a:solidFill>
              </a:rPr>
              <a:t>(Inside Chip)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2" y="2103437"/>
            <a:ext cx="2955925" cy="26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335446" y="2697434"/>
            <a:ext cx="6479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gpio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81577" y="3702595"/>
            <a:ext cx="102784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2c_sda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81577" y="2560637"/>
            <a:ext cx="2730135" cy="2211387"/>
          </a:xfrm>
          <a:prstGeom prst="rect">
            <a:avLst/>
          </a:prstGeom>
          <a:solidFill>
            <a:srgbClr val="FF0000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11712" y="2560637"/>
            <a:ext cx="1365067" cy="2211387"/>
          </a:xfrm>
          <a:prstGeom prst="rect">
            <a:avLst/>
          </a:prstGeom>
          <a:solidFill>
            <a:srgbClr val="00B0F0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 bwMode="auto">
          <a:xfrm>
            <a:off x="4811712" y="4772024"/>
            <a:ext cx="2291872" cy="5666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944" tIns="46969" rIns="93944" bIns="46969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233232" indent="-233232" algn="l" rtl="0" eaLnBrk="1" fontAlgn="base" hangingPunct="1">
              <a:spcBef>
                <a:spcPts val="823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0413" indent="-23975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77468" indent="-169628" algn="l" rtl="0" eaLnBrk="1" fontAlgn="base" hangingPunct="1">
              <a:spcBef>
                <a:spcPct val="15000"/>
              </a:spcBef>
              <a:spcAft>
                <a:spcPct val="0"/>
              </a:spcAft>
              <a:buChar char="•"/>
              <a:defRPr sz="1900">
                <a:solidFill>
                  <a:schemeClr val="tx1"/>
                </a:solidFill>
                <a:latin typeface="+mn-lt"/>
              </a:defRPr>
            </a:lvl3pPr>
            <a:lvl4pPr marL="1234653" indent="-239756" algn="l" rtl="0" eaLnBrk="1" fontAlgn="base" hangingPunct="1">
              <a:spcBef>
                <a:spcPct val="5000"/>
              </a:spcBef>
              <a:spcAft>
                <a:spcPct val="0"/>
              </a:spcAft>
              <a:buChar char="–"/>
              <a:defRPr sz="1900">
                <a:solidFill>
                  <a:schemeClr val="tx1"/>
                </a:solidFill>
                <a:latin typeface="+mn-lt"/>
              </a:defRPr>
            </a:lvl4pPr>
            <a:lvl5pPr marL="1529857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+mn-lt"/>
              </a:defRPr>
            </a:lvl5pPr>
            <a:lvl6pPr marL="1999582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6pPr>
            <a:lvl7pPr marL="2469306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7pPr>
            <a:lvl8pPr marL="2939028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8pPr>
            <a:lvl9pPr marL="3408755" indent="-177784" algn="l" rtl="0" eaLnBrk="1" fontAlgn="base" hangingPunct="1">
              <a:spcBef>
                <a:spcPct val="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FontTx/>
              <a:buNone/>
            </a:pPr>
            <a:r>
              <a:rPr lang="en-US" kern="0" dirty="0" smtClean="0"/>
              <a:t>External</a:t>
            </a:r>
          </a:p>
          <a:p>
            <a:pPr marL="0" indent="0" algn="ctr" defTabSz="914400">
              <a:buFontTx/>
              <a:buNone/>
            </a:pPr>
            <a:r>
              <a:rPr lang="en-US" kern="0" dirty="0" smtClean="0"/>
              <a:t>(What you can access)</a:t>
            </a:r>
            <a:endParaRPr lang="en-US" kern="0" dirty="0"/>
          </a:p>
        </p:txBody>
      </p:sp>
      <p:sp>
        <p:nvSpPr>
          <p:cNvPr id="28" name="TextBox 27"/>
          <p:cNvSpPr txBox="1"/>
          <p:nvPr/>
        </p:nvSpPr>
        <p:spPr>
          <a:xfrm>
            <a:off x="5112041" y="3245369"/>
            <a:ext cx="8915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P9_29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S</a:t>
            </a:r>
            <a:r>
              <a:rPr lang="en-US" sz="4000" dirty="0"/>
              <a:t>oftware – </a:t>
            </a:r>
            <a:r>
              <a:rPr lang="en-US" sz="4000" dirty="0" err="1"/>
              <a:t>Pinmux</a:t>
            </a:r>
            <a:endParaRPr sz="4000" dirty="0"/>
          </a:p>
        </p:txBody>
      </p:sp>
      <p:sp>
        <p:nvSpPr>
          <p:cNvPr id="213" name="CustomShape 2"/>
          <p:cNvSpPr/>
          <p:nvPr/>
        </p:nvSpPr>
        <p:spPr>
          <a:xfrm>
            <a:off x="276840" y="1265400"/>
            <a:ext cx="927576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To simplify configure a pin’s pinmuxing you can use a program/script called </a:t>
            </a:r>
            <a:r>
              <a:rPr lang="en-US" sz="1900" u="sng">
                <a:solidFill>
                  <a:srgbClr val="DE0000"/>
                </a:solidFill>
                <a:latin typeface="Arial"/>
              </a:rPr>
              <a:t>config-pin</a:t>
            </a:r>
            <a:endParaRPr/>
          </a:p>
        </p:txBody>
      </p:sp>
      <p:sp>
        <p:nvSpPr>
          <p:cNvPr id="214" name="CustomShape 3"/>
          <p:cNvSpPr/>
          <p:nvPr/>
        </p:nvSpPr>
        <p:spPr>
          <a:xfrm>
            <a:off x="1802160" y="1862280"/>
            <a:ext cx="5202360" cy="2116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 </a:t>
            </a:r>
            <a:r>
              <a:rPr lang="en-US" sz="1900" dirty="0" err="1" smtClean="0">
                <a:solidFill>
                  <a:srgbClr val="000000"/>
                </a:solidFill>
                <a:latin typeface="Arial"/>
              </a:rPr>
              <a:t>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-q P9_14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P9_14 Mode: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pwm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debian@beaglebone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:~$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config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-pin -l P9_14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default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gpio_pu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gpio_pd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pwm</a:t>
            </a:r>
            <a:endParaRPr dirty="0"/>
          </a:p>
        </p:txBody>
      </p:sp>
      <p:sp>
        <p:nvSpPr>
          <p:cNvPr id="215" name="CustomShape 4"/>
          <p:cNvSpPr/>
          <p:nvPr/>
        </p:nvSpPr>
        <p:spPr>
          <a:xfrm>
            <a:off x="562320" y="2696760"/>
            <a:ext cx="11926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Output -&gt;</a:t>
            </a:r>
            <a:endParaRPr/>
          </a:p>
        </p:txBody>
      </p:sp>
      <p:sp>
        <p:nvSpPr>
          <p:cNvPr id="216" name="CustomShape 5"/>
          <p:cNvSpPr/>
          <p:nvPr/>
        </p:nvSpPr>
        <p:spPr>
          <a:xfrm>
            <a:off x="489600" y="3533400"/>
            <a:ext cx="119268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Output -&gt;</a:t>
            </a:r>
            <a:endParaRPr/>
          </a:p>
        </p:txBody>
      </p:sp>
      <p:sp>
        <p:nvSpPr>
          <p:cNvPr id="217" name="CustomShape 6"/>
          <p:cNvSpPr/>
          <p:nvPr/>
        </p:nvSpPr>
        <p:spPr>
          <a:xfrm>
            <a:off x="7249680" y="1835640"/>
            <a:ext cx="22291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 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to </a:t>
            </a:r>
            <a:r>
              <a:rPr lang="en-US" sz="1900" dirty="0" err="1" smtClean="0">
                <a:solidFill>
                  <a:srgbClr val="000000"/>
                </a:solidFill>
                <a:latin typeface="Arial"/>
              </a:rPr>
              <a:t>gpio</a:t>
            </a:r>
            <a:endParaRPr dirty="0"/>
          </a:p>
        </p:txBody>
      </p:sp>
      <p:sp>
        <p:nvSpPr>
          <p:cNvPr id="218" name="CustomShape 7"/>
          <p:cNvSpPr/>
          <p:nvPr/>
        </p:nvSpPr>
        <p:spPr>
          <a:xfrm>
            <a:off x="7115760" y="2404080"/>
            <a:ext cx="291636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Get information regarding</a:t>
            </a:r>
            <a:endParaRPr/>
          </a:p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P9_14 current setting</a:t>
            </a:r>
            <a:endParaRPr/>
          </a:p>
        </p:txBody>
      </p:sp>
      <p:sp>
        <p:nvSpPr>
          <p:cNvPr id="219" name="CustomShape 8"/>
          <p:cNvSpPr/>
          <p:nvPr/>
        </p:nvSpPr>
        <p:spPr>
          <a:xfrm>
            <a:off x="6913440" y="3341520"/>
            <a:ext cx="2901240" cy="668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Get list of modes you can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P9_14 to</a:t>
            </a:r>
            <a:endParaRPr dirty="0"/>
          </a:p>
        </p:txBody>
      </p:sp>
      <p:sp>
        <p:nvSpPr>
          <p:cNvPr id="220" name="CustomShape 9"/>
          <p:cNvSpPr/>
          <p:nvPr/>
        </p:nvSpPr>
        <p:spPr>
          <a:xfrm flipH="1">
            <a:off x="6627600" y="3533400"/>
            <a:ext cx="266040" cy="360"/>
          </a:xfrm>
          <a:prstGeom prst="straightConnector1">
            <a:avLst/>
          </a:prstGeom>
          <a:noFill/>
          <a:ln w="2844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21" name="CustomShape 10"/>
          <p:cNvSpPr/>
          <p:nvPr/>
        </p:nvSpPr>
        <p:spPr>
          <a:xfrm flipH="1">
            <a:off x="6780240" y="2637000"/>
            <a:ext cx="266040" cy="36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22" name="CustomShape 11"/>
          <p:cNvSpPr/>
          <p:nvPr/>
        </p:nvSpPr>
        <p:spPr>
          <a:xfrm flipH="1">
            <a:off x="6968520" y="2043360"/>
            <a:ext cx="266040" cy="36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type="arrow" w="med" len="med"/>
          </a:ln>
        </p:spPr>
      </p:sp>
      <p:sp>
        <p:nvSpPr>
          <p:cNvPr id="2" name="Rectangle 1"/>
          <p:cNvSpPr/>
          <p:nvPr/>
        </p:nvSpPr>
        <p:spPr>
          <a:xfrm>
            <a:off x="163512" y="2404080"/>
            <a:ext cx="9868608" cy="19853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ustomShape 12"/>
          <p:cNvSpPr/>
          <p:nvPr/>
        </p:nvSpPr>
        <p:spPr>
          <a:xfrm>
            <a:off x="392112" y="2473200"/>
            <a:ext cx="4400640" cy="24055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Python version (What you will be using)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workshop.setPinMux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("</a:t>
            </a:r>
            <a:r>
              <a:rPr lang="en-US" sz="1900" dirty="0" smtClean="0">
                <a:solidFill>
                  <a:srgbClr val="000000"/>
                </a:solidFill>
                <a:latin typeface="Arial"/>
              </a:rPr>
              <a:t>P9_29","gpio")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Set P9_29 to </a:t>
            </a: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mode.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000000"/>
                </a:solidFill>
                <a:latin typeface="Arial"/>
              </a:rPr>
              <a:t>Modes you will use in this workshop: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1900" dirty="0" err="1">
                <a:solidFill>
                  <a:srgbClr val="000000"/>
                </a:solidFill>
                <a:latin typeface="Arial"/>
              </a:rPr>
              <a:t>gpio</a:t>
            </a:r>
            <a:r>
              <a:rPr lang="en-US" sz="1900" dirty="0">
                <a:solidFill>
                  <a:srgbClr val="000000"/>
                </a:solidFill>
                <a:latin typeface="Arial"/>
              </a:rPr>
              <a:t> and i2c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54160" y="157680"/>
            <a:ext cx="957924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/>
              <a:t>eripheral – GPIO: Basic Electrical Information</a:t>
            </a:r>
            <a:endParaRPr sz="3200" dirty="0"/>
          </a:p>
        </p:txBody>
      </p:sp>
      <p:sp>
        <p:nvSpPr>
          <p:cNvPr id="22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D265F98-AFB9-4489-9230-7135A3035381}" type="slidenum">
              <a:rPr lang="en-US" sz="900">
                <a:solidFill>
                  <a:srgbClr val="000000"/>
                </a:solidFill>
                <a:latin typeface="Arial"/>
              </a:rPr>
              <a:t>22</a:t>
            </a:fld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Input - 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High (1) : voltage &gt;= 2 V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Low (0) : voltage &lt;= .8 V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Output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High (1) : 3.3 V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Low (0) : 0 V</a:t>
            </a:r>
            <a:endParaRPr/>
          </a:p>
        </p:txBody>
      </p:sp>
      <p:pic>
        <p:nvPicPr>
          <p:cNvPr id="228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756680" y="3383280"/>
            <a:ext cx="4020840" cy="301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H</a:t>
            </a:r>
            <a:r>
              <a:rPr lang="en-US" sz="4000" dirty="0"/>
              <a:t>ardware - Push Button: Introduction</a:t>
            </a:r>
            <a:endParaRPr sz="4000" dirty="0"/>
          </a:p>
        </p:txBody>
      </p:sp>
      <p:sp>
        <p:nvSpPr>
          <p:cNvPr id="230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81EC402-2887-4484-96D7-1FA7A545652A}" type="slidenum">
              <a:rPr lang="en-US" sz="900">
                <a:solidFill>
                  <a:srgbClr val="000000"/>
                </a:solidFill>
                <a:latin typeface="Arial"/>
              </a:rPr>
              <a:t>23</a:t>
            </a:fld>
            <a:endParaRPr/>
          </a:p>
        </p:txBody>
      </p:sp>
      <p:sp>
        <p:nvSpPr>
          <p:cNvPr id="232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Basic Switch – by default pins 1 and 2 are not connected to pins 3 and 4.</a:t>
            </a:r>
            <a:endParaRPr dirty="0"/>
          </a:p>
        </p:txBody>
      </p:sp>
      <p:pic>
        <p:nvPicPr>
          <p:cNvPr id="23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60" y="3291840"/>
            <a:ext cx="2239200" cy="2220480"/>
          </a:xfrm>
          <a:prstGeom prst="rect">
            <a:avLst/>
          </a:prstGeom>
          <a:ln>
            <a:noFill/>
          </a:ln>
        </p:spPr>
      </p:pic>
      <p:pic>
        <p:nvPicPr>
          <p:cNvPr id="23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120640" y="3383280"/>
            <a:ext cx="3047040" cy="197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H</a:t>
            </a:r>
            <a:r>
              <a:rPr lang="en-US" sz="4000" dirty="0"/>
              <a:t>ardware – Push Button: Wiring</a:t>
            </a:r>
            <a:endParaRPr sz="4000" dirty="0"/>
          </a:p>
        </p:txBody>
      </p:sp>
      <p:sp>
        <p:nvSpPr>
          <p:cNvPr id="236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E01802F-DA8E-44BE-BB29-4EC502036672}" type="slidenum">
              <a:rPr lang="en-US" sz="900">
                <a:solidFill>
                  <a:srgbClr val="000000"/>
                </a:solidFill>
                <a:latin typeface="Arial"/>
              </a:rPr>
              <a:t>24</a:t>
            </a:fld>
            <a:endParaRPr/>
          </a:p>
        </p:txBody>
      </p:sp>
      <p:sp>
        <p:nvSpPr>
          <p:cNvPr id="238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BBB Header Pin P9_29 is connected to one side of tactile switch. VCC is connected to other side of tactile switch.</a:t>
            </a:r>
            <a:endParaRPr dirty="0"/>
          </a:p>
        </p:txBody>
      </p:sp>
      <p:pic>
        <p:nvPicPr>
          <p:cNvPr id="239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35240" y="3551400"/>
            <a:ext cx="4894560" cy="2437560"/>
          </a:xfrm>
          <a:prstGeom prst="rect">
            <a:avLst/>
          </a:prstGeom>
          <a:ln>
            <a:noFill/>
          </a:ln>
        </p:spPr>
      </p:pic>
      <p:sp>
        <p:nvSpPr>
          <p:cNvPr id="240" name="Line 5"/>
          <p:cNvSpPr/>
          <p:nvPr/>
        </p:nvSpPr>
        <p:spPr>
          <a:xfrm flipH="1">
            <a:off x="2220840" y="4325760"/>
            <a:ext cx="106668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41" name="CustomShape 6"/>
          <p:cNvSpPr/>
          <p:nvPr/>
        </p:nvSpPr>
        <p:spPr>
          <a:xfrm>
            <a:off x="1146600" y="409500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42" name="CustomShape 7"/>
          <p:cNvSpPr/>
          <p:nvPr/>
        </p:nvSpPr>
        <p:spPr>
          <a:xfrm>
            <a:off x="8006040" y="3961440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+3.3V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0000"/>
                </a:solidFill>
              </a:rPr>
              <a:t>Q</a:t>
            </a:r>
            <a:r>
              <a:rPr lang="en-US" sz="4000" dirty="0"/>
              <a:t>uiz 1 - GPIO</a:t>
            </a:r>
            <a:endParaRPr sz="4000" dirty="0"/>
          </a:p>
        </p:txBody>
      </p:sp>
      <p:sp>
        <p:nvSpPr>
          <p:cNvPr id="24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B90FAFF-C7A4-4C74-BDF8-AA6C595CFDE2}" type="slidenum">
              <a:rPr lang="en-US" sz="900">
                <a:solidFill>
                  <a:srgbClr val="000000"/>
                </a:solidFill>
                <a:latin typeface="Arial"/>
              </a:rPr>
              <a:t>25</a:t>
            </a:fld>
            <a:endParaRPr/>
          </a:p>
        </p:txBody>
      </p:sp>
      <p:sp>
        <p:nvSpPr>
          <p:cNvPr id="246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What is the value of a input pin when nothing is driving it (outputting a voltage to it)?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0000"/>
                </a:solidFill>
              </a:rPr>
              <a:t>H</a:t>
            </a:r>
            <a:r>
              <a:rPr lang="en-US" sz="3600" dirty="0"/>
              <a:t>ardware – Pullup and Pull Down Resistors</a:t>
            </a:r>
            <a:endParaRPr sz="3600" dirty="0"/>
          </a:p>
        </p:txBody>
      </p:sp>
      <p:sp>
        <p:nvSpPr>
          <p:cNvPr id="252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A91818C-B089-44F7-8E06-F728CD38DE2E}" type="slidenum">
              <a:rPr lang="en-US" sz="900">
                <a:solidFill>
                  <a:srgbClr val="000000"/>
                </a:solidFill>
                <a:latin typeface="Arial"/>
              </a:rPr>
              <a:t>26</a:t>
            </a:fld>
            <a:endParaRPr/>
          </a:p>
        </p:txBody>
      </p:sp>
      <p:sp>
        <p:nvSpPr>
          <p:cNvPr id="254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Typical Usage: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Provide a steady/default value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BBB Pin Configuration: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Supports internal pullup and internal pulldown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Adafruit library allows you to configure internal pull up and pull down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2960" y="4422960"/>
            <a:ext cx="4894560" cy="2437560"/>
          </a:xfrm>
          <a:prstGeom prst="rect">
            <a:avLst/>
          </a:prstGeom>
          <a:ln>
            <a:noFill/>
          </a:ln>
        </p:spPr>
      </p:pic>
      <p:pic>
        <p:nvPicPr>
          <p:cNvPr id="25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20840" y="6175440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257" name="Line 5"/>
          <p:cNvSpPr/>
          <p:nvPr/>
        </p:nvSpPr>
        <p:spPr>
          <a:xfrm>
            <a:off x="2449440" y="5184720"/>
            <a:ext cx="152280" cy="3888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58" name="Line 6"/>
          <p:cNvSpPr/>
          <p:nvPr/>
        </p:nvSpPr>
        <p:spPr>
          <a:xfrm flipH="1">
            <a:off x="2449440" y="55735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59" name="Line 7"/>
          <p:cNvSpPr/>
          <p:nvPr/>
        </p:nvSpPr>
        <p:spPr>
          <a:xfrm>
            <a:off x="2449440" y="58021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60" name="Line 8"/>
          <p:cNvSpPr/>
          <p:nvPr/>
        </p:nvSpPr>
        <p:spPr>
          <a:xfrm flipH="1">
            <a:off x="2525400" y="6030720"/>
            <a:ext cx="76320" cy="1526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61" name="Line 9"/>
          <p:cNvSpPr/>
          <p:nvPr/>
        </p:nvSpPr>
        <p:spPr>
          <a:xfrm flipH="1">
            <a:off x="2068200" y="5197320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62" name="CustomShape 10"/>
          <p:cNvSpPr/>
          <p:nvPr/>
        </p:nvSpPr>
        <p:spPr>
          <a:xfrm>
            <a:off x="994320" y="496692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63" name="CustomShape 11"/>
          <p:cNvSpPr/>
          <p:nvPr/>
        </p:nvSpPr>
        <p:spPr>
          <a:xfrm>
            <a:off x="7853760" y="4833000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+3.3V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FF0000"/>
                </a:solidFill>
              </a:rPr>
              <a:t>A</a:t>
            </a:r>
            <a:r>
              <a:rPr lang="en-US" sz="4000" dirty="0" err="1"/>
              <a:t>dafruit</a:t>
            </a:r>
            <a:r>
              <a:rPr lang="en-US" sz="4000" dirty="0"/>
              <a:t> Library – Quick Introduction</a:t>
            </a:r>
            <a:endParaRPr sz="4000" dirty="0"/>
          </a:p>
        </p:txBody>
      </p:sp>
      <p:sp>
        <p:nvSpPr>
          <p:cNvPr id="26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SzPct val="45000"/>
            </a:pPr>
            <a:r>
              <a:rPr lang="en-US" sz="3200" dirty="0" err="1">
                <a:solidFill>
                  <a:srgbClr val="000000"/>
                </a:solidFill>
                <a:latin typeface="Arial"/>
              </a:rPr>
              <a:t>Adafruit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 created a peripheral library for BBB: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Python Based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Simple to Use</a:t>
            </a:r>
            <a:endParaRPr dirty="0"/>
          </a:p>
          <a:p>
            <a:pPr marL="914400" lvl="1" indent="-4572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Lose some flexibility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6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1A3DA70-C8DF-45F8-85DF-EA791ED0B69E}" type="slidenum">
              <a:rPr lang="en-US" sz="900">
                <a:solidFill>
                  <a:srgbClr val="000000"/>
                </a:solidFill>
                <a:latin typeface="Arial"/>
              </a:r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FF0000"/>
                </a:solidFill>
                <a:latin typeface="Arial"/>
              </a:rPr>
              <a:t>A</a:t>
            </a:r>
            <a:r>
              <a:rPr lang="en-US" sz="4000" dirty="0" err="1">
                <a:latin typeface="Arial"/>
              </a:rPr>
              <a:t>dafruit</a:t>
            </a:r>
            <a:r>
              <a:rPr lang="en-US" sz="4000" dirty="0">
                <a:latin typeface="Arial"/>
              </a:rPr>
              <a:t> Library – GPIO (Input)</a:t>
            </a:r>
            <a:endParaRPr sz="4000" dirty="0"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28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Including/Import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	import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Adafruit_BBIO.GPIO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as 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698900" y="1951037"/>
            <a:ext cx="0" cy="457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77517" y="240823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59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FF0000"/>
                </a:solidFill>
              </a:rPr>
              <a:t>A</a:t>
            </a:r>
            <a:r>
              <a:rPr lang="en-US" sz="4000" dirty="0" err="1"/>
              <a:t>dafruit</a:t>
            </a:r>
            <a:r>
              <a:rPr lang="en-US" sz="4000" dirty="0"/>
              <a:t> Library – GPIO (Input)</a:t>
            </a:r>
            <a:endParaRPr sz="4000" dirty="0"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29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Including/Import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	import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Adafruit_BBIO.GPIO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as GPIO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583112" y="1951037"/>
            <a:ext cx="0" cy="328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49512" y="2279093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alias (reduce the amount of typing you do)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  <a:latin typeface="+mj-lt"/>
              </a:rPr>
              <a:t>Q</a:t>
            </a:r>
            <a:r>
              <a:rPr lang="en-US" sz="4000" dirty="0" smtClean="0">
                <a:latin typeface="+mj-lt"/>
              </a:rPr>
              <a:t>uick </a:t>
            </a:r>
            <a:r>
              <a:rPr lang="en-US" sz="4000" dirty="0" smtClean="0">
                <a:solidFill>
                  <a:schemeClr val="tx1"/>
                </a:solidFill>
                <a:latin typeface="+mj-lt"/>
              </a:rPr>
              <a:t>Q</a:t>
            </a:r>
            <a:r>
              <a:rPr lang="en-US" sz="4000" dirty="0" smtClean="0">
                <a:latin typeface="+mj-lt"/>
              </a:rPr>
              <a:t>uestionnaire</a:t>
            </a:r>
            <a:endParaRPr lang="en-US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pPr algn="l"/>
            <a:r>
              <a:rPr lang="en-US" sz="3200" dirty="0" smtClean="0"/>
              <a:t>Who has used Python before?</a:t>
            </a:r>
          </a:p>
          <a:p>
            <a:pPr algn="l"/>
            <a:endParaRPr lang="en-US" sz="3200" dirty="0" smtClean="0"/>
          </a:p>
          <a:p>
            <a:pPr algn="l"/>
            <a:r>
              <a:rPr lang="en-US" sz="3200" dirty="0" smtClean="0"/>
              <a:t>Who has used a microcontroller before like Raspberry PI or </a:t>
            </a:r>
            <a:r>
              <a:rPr lang="en-US" sz="3200" dirty="0" err="1" smtClean="0"/>
              <a:t>Beaglebone</a:t>
            </a:r>
            <a:r>
              <a:rPr lang="en-US" sz="3200" dirty="0" smtClean="0"/>
              <a:t>?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 smtClean="0"/>
              <a:t>What is Linux?</a:t>
            </a:r>
          </a:p>
          <a:p>
            <a:pPr algn="l"/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041900" y="5350393"/>
            <a:ext cx="5038725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</a:rPr>
              <a:t>Remember Download these three files:</a:t>
            </a:r>
          </a:p>
          <a:p>
            <a:pPr lvl="1"/>
            <a:r>
              <a:rPr lang="en-US" sz="2400" dirty="0" smtClean="0"/>
              <a:t>https</a:t>
            </a:r>
            <a:r>
              <a:rPr lang="en-US" sz="2400" dirty="0"/>
              <a:t>://bit.ly/2TySY5P https://bit.ly/2tbzIQt https://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(Input)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0F2975D-2B31-466E-AE49-7085CA3AA9A8}" type="slidenum">
              <a:rPr lang="en-US" sz="900">
                <a:solidFill>
                  <a:srgbClr val="000000"/>
                </a:solidFill>
                <a:latin typeface="Arial"/>
              </a:rPr>
              <a:t>30</a:t>
            </a:fld>
            <a:endParaRPr/>
          </a:p>
        </p:txBody>
      </p:sp>
      <p:sp>
        <p:nvSpPr>
          <p:cNvPr id="269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import Adafruit_BBIO.GPIO as GPIO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GPIO.IN)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Configures GPIO as an input (pull up resistor by default)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GPIO.IN, pull_up_down=GPIO.PUD_DOWN)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Configures GPIO as an input (pull down by default)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GPIO.input(“&lt;PIN_NAME&gt;”)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Returns 1/True if voltage is high and returns 0/False if voltage is 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9900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GPIO (Output)</a:t>
            </a:r>
            <a:endParaRPr/>
          </a:p>
        </p:txBody>
      </p:sp>
      <p:sp>
        <p:nvSpPr>
          <p:cNvPr id="27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7EFBCA6-25F4-4A3E-B3DF-C028D9E2976C}" type="slidenum">
              <a:rPr lang="en-US" sz="900">
                <a:solidFill>
                  <a:srgbClr val="000000"/>
                </a:solidFill>
                <a:latin typeface="Arial"/>
              </a:rPr>
              <a:t>31</a:t>
            </a:fld>
            <a:endParaRPr/>
          </a:p>
        </p:txBody>
      </p:sp>
      <p:sp>
        <p:nvSpPr>
          <p:cNvPr id="272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import Adafruit_BBIO.GPIO as GPIO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GPIO.setup(“&lt;PIN_NAME&gt;”, GPIO.OUT)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Configure pin as an output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GPIO.output(“&lt;PIN_NAME&gt;”, GPIO.HIGH)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Set pin to high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GPIO.output(“&lt;PIN_NAME&gt;”, GPIO.LOW)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	Set pin to low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20752" y="4124255"/>
            <a:ext cx="3400746" cy="169362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</a:t>
            </a:r>
            <a:r>
              <a:rPr lang="en-US" sz="3300" b="1" dirty="0" smtClean="0">
                <a:solidFill>
                  <a:srgbClr val="DE0000"/>
                </a:solidFill>
                <a:latin typeface="Arial"/>
              </a:rPr>
              <a:t>4 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– Basic GPIO Program </a:t>
            </a:r>
            <a:endParaRPr dirty="0"/>
          </a:p>
        </p:txBody>
      </p:sp>
      <p:sp>
        <p:nvSpPr>
          <p:cNvPr id="274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3C3C6EE2-7C37-4604-890A-F27DB4DD5341}" type="slidenum">
              <a:rPr lang="en-US" sz="900">
                <a:solidFill>
                  <a:srgbClr val="000000"/>
                </a:solidFill>
                <a:latin typeface="Arial"/>
              </a:rPr>
              <a:t>32</a:t>
            </a:fld>
            <a:endParaRPr/>
          </a:p>
        </p:txBody>
      </p:sp>
      <p:sp>
        <p:nvSpPr>
          <p:cNvPr id="275" name="CustomShape 3"/>
          <p:cNvSpPr/>
          <p:nvPr/>
        </p:nvSpPr>
        <p:spPr>
          <a:xfrm>
            <a:off x="504000" y="1004040"/>
            <a:ext cx="9070920" cy="3026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a message every time you push the button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gpio_input.py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Tap push button once as fast as possible and see what your program outputs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42969" y="5635440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278" name="Line 4"/>
          <p:cNvSpPr/>
          <p:nvPr/>
        </p:nvSpPr>
        <p:spPr>
          <a:xfrm>
            <a:off x="2971569" y="4644360"/>
            <a:ext cx="152280" cy="38916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79" name="Line 5"/>
          <p:cNvSpPr/>
          <p:nvPr/>
        </p:nvSpPr>
        <p:spPr>
          <a:xfrm flipH="1">
            <a:off x="2971569" y="501588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0" name="Line 6"/>
          <p:cNvSpPr/>
          <p:nvPr/>
        </p:nvSpPr>
        <p:spPr>
          <a:xfrm>
            <a:off x="2971569" y="5262120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1" name="Line 7"/>
          <p:cNvSpPr/>
          <p:nvPr/>
        </p:nvSpPr>
        <p:spPr>
          <a:xfrm flipH="1">
            <a:off x="3047529" y="5490720"/>
            <a:ext cx="76320" cy="15228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82" name="Line 8"/>
          <p:cNvSpPr/>
          <p:nvPr/>
        </p:nvSpPr>
        <p:spPr>
          <a:xfrm flipH="1">
            <a:off x="2590329" y="4657320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83" name="CustomShape 9"/>
          <p:cNvSpPr/>
          <p:nvPr/>
        </p:nvSpPr>
        <p:spPr>
          <a:xfrm>
            <a:off x="1516449" y="4426560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84" name="CustomShape 10"/>
          <p:cNvSpPr/>
          <p:nvPr/>
        </p:nvSpPr>
        <p:spPr>
          <a:xfrm>
            <a:off x="6844320" y="4395618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+3.3V</a:t>
            </a:r>
            <a:endParaRPr dirty="0"/>
          </a:p>
        </p:txBody>
      </p:sp>
      <p:sp>
        <p:nvSpPr>
          <p:cNvPr id="285" name="CustomShape 11"/>
          <p:cNvSpPr/>
          <p:nvPr/>
        </p:nvSpPr>
        <p:spPr>
          <a:xfrm>
            <a:off x="2032689" y="5351040"/>
            <a:ext cx="70992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286" name="CustomShape 12"/>
          <p:cNvSpPr/>
          <p:nvPr/>
        </p:nvSpPr>
        <p:spPr>
          <a:xfrm>
            <a:off x="525009" y="496152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Configure internally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5 – Basic GPIO Program (Solution)</a:t>
            </a:r>
            <a:endParaRPr/>
          </a:p>
        </p:txBody>
      </p:sp>
      <p:sp>
        <p:nvSpPr>
          <p:cNvPr id="28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9B7E5F3-AFF3-4F9C-A57A-EE442D05EE23}" type="slidenum">
              <a:rPr lang="en-US" sz="900">
                <a:solidFill>
                  <a:srgbClr val="000000"/>
                </a:solidFill>
                <a:latin typeface="Arial"/>
              </a:rPr>
              <a:t>33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5" y="1035926"/>
            <a:ext cx="8281089" cy="544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Hardware </a:t>
            </a:r>
            <a:r>
              <a:rPr lang="en-US" sz="3300" b="1">
                <a:solidFill>
                  <a:srgbClr val="DE0000"/>
                </a:solidFill>
                <a:latin typeface="Arial"/>
              </a:rPr>
              <a:t>- </a:t>
            </a:r>
            <a:r>
              <a:rPr lang="en-US" sz="3300" b="1" smtClean="0">
                <a:solidFill>
                  <a:srgbClr val="DE0000"/>
                </a:solidFill>
                <a:latin typeface="Arial"/>
              </a:rPr>
              <a:t>Issue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4BDC3359-A866-4043-A9D3-BA1C8ADF4650}" type="slidenum">
              <a:rPr lang="en-US" sz="900">
                <a:solidFill>
                  <a:srgbClr val="000000"/>
                </a:solidFill>
                <a:latin typeface="Arial"/>
              </a:rPr>
              <a:t>34</a:t>
            </a:fld>
            <a:endParaRPr/>
          </a:p>
        </p:txBody>
      </p:sp>
      <p:sp>
        <p:nvSpPr>
          <p:cNvPr id="294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Switch Bouncing: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Occurs when pushing or release buttons/switch</a:t>
            </a:r>
            <a:endParaRPr/>
          </a:p>
        </p:txBody>
      </p:sp>
      <p:pic>
        <p:nvPicPr>
          <p:cNvPr id="29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456360"/>
            <a:ext cx="4571280" cy="32180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60873" y="294163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you solve it?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Debounce Solution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AAA40C9-09AF-4C49-9153-A13F56DA8715}" type="slidenum">
              <a:rPr lang="en-US" sz="900">
                <a:solidFill>
                  <a:srgbClr val="000000"/>
                </a:solidFill>
                <a:latin typeface="Arial"/>
              </a:rPr>
              <a:t>35</a:t>
            </a:fld>
            <a:endParaRPr/>
          </a:p>
        </p:txBody>
      </p:sp>
      <p:sp>
        <p:nvSpPr>
          <p:cNvPr id="299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Simple software solution: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When state change ignore any future state changes for X ms</a:t>
            </a:r>
            <a:endParaRPr/>
          </a:p>
        </p:txBody>
      </p:sp>
      <p:pic>
        <p:nvPicPr>
          <p:cNvPr id="30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456360"/>
            <a:ext cx="4571280" cy="3218040"/>
          </a:xfrm>
          <a:prstGeom prst="rect">
            <a:avLst/>
          </a:prstGeom>
          <a:ln>
            <a:noFill/>
          </a:ln>
        </p:spPr>
      </p:pic>
      <p:sp>
        <p:nvSpPr>
          <p:cNvPr id="301" name="CustomShape 5"/>
          <p:cNvSpPr/>
          <p:nvPr/>
        </p:nvSpPr>
        <p:spPr>
          <a:xfrm>
            <a:off x="2906640" y="4313160"/>
            <a:ext cx="76140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2" name="CustomShape 6"/>
          <p:cNvSpPr/>
          <p:nvPr/>
        </p:nvSpPr>
        <p:spPr>
          <a:xfrm>
            <a:off x="2525760" y="3713040"/>
            <a:ext cx="91368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3" name="CustomShape 7"/>
          <p:cNvSpPr/>
          <p:nvPr/>
        </p:nvSpPr>
        <p:spPr>
          <a:xfrm>
            <a:off x="5029200" y="3456360"/>
            <a:ext cx="567000" cy="222768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4" name="CustomShape 8"/>
          <p:cNvSpPr/>
          <p:nvPr/>
        </p:nvSpPr>
        <p:spPr>
          <a:xfrm flipH="1">
            <a:off x="6411240" y="3713040"/>
            <a:ext cx="45648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305" name="CustomShape 9"/>
          <p:cNvSpPr/>
          <p:nvPr/>
        </p:nvSpPr>
        <p:spPr>
          <a:xfrm>
            <a:off x="547920" y="4107960"/>
            <a:ext cx="227160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Detect button press</a:t>
            </a:r>
            <a:endParaRPr/>
          </a:p>
        </p:txBody>
      </p:sp>
      <p:sp>
        <p:nvSpPr>
          <p:cNvPr id="306" name="CustomShape 10"/>
          <p:cNvSpPr/>
          <p:nvPr/>
        </p:nvSpPr>
        <p:spPr>
          <a:xfrm>
            <a:off x="3803040" y="3113280"/>
            <a:ext cx="247284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Detect button release</a:t>
            </a:r>
            <a:endParaRPr/>
          </a:p>
        </p:txBody>
      </p:sp>
      <p:sp>
        <p:nvSpPr>
          <p:cNvPr id="307" name="CustomShape 11"/>
          <p:cNvSpPr/>
          <p:nvPr/>
        </p:nvSpPr>
        <p:spPr>
          <a:xfrm>
            <a:off x="6881760" y="351792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Don’t read for X ms</a:t>
            </a:r>
            <a:endParaRPr/>
          </a:p>
        </p:txBody>
      </p:sp>
      <p:sp>
        <p:nvSpPr>
          <p:cNvPr id="308" name="CustomShape 12"/>
          <p:cNvSpPr/>
          <p:nvPr/>
        </p:nvSpPr>
        <p:spPr>
          <a:xfrm>
            <a:off x="237960" y="3520440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Don’t read for X 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6 – Debounce GPIO Program </a:t>
            </a:r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F1B8C8CE-6CFA-4652-9CB0-2415F835CFEE}" type="slidenum">
              <a:rPr lang="en-US" sz="900">
                <a:solidFill>
                  <a:srgbClr val="000000"/>
                </a:solidFill>
                <a:latin typeface="Arial"/>
              </a:rPr>
              <a:t>36</a:t>
            </a:fld>
            <a:endParaRPr/>
          </a:p>
        </p:txBody>
      </p:sp>
      <p:sp>
        <p:nvSpPr>
          <p:cNvPr id="311" name="CustomShape 3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a message ONCE (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ie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 every time you push the button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gpio_input_debounce.py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Try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Feel free to change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timeout value to see how it impacts the program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21654" y="3949380"/>
            <a:ext cx="3400746" cy="1693620"/>
          </a:xfrm>
          <a:prstGeom prst="rect">
            <a:avLst/>
          </a:prstGeom>
          <a:ln>
            <a:noFill/>
          </a:ln>
        </p:spPr>
      </p:pic>
      <p:pic>
        <p:nvPicPr>
          <p:cNvPr id="1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43871" y="5460565"/>
            <a:ext cx="608760" cy="257760"/>
          </a:xfrm>
          <a:prstGeom prst="rect">
            <a:avLst/>
          </a:prstGeom>
          <a:ln>
            <a:noFill/>
          </a:ln>
        </p:spPr>
      </p:pic>
      <p:sp>
        <p:nvSpPr>
          <p:cNvPr id="18" name="Line 4"/>
          <p:cNvSpPr/>
          <p:nvPr/>
        </p:nvSpPr>
        <p:spPr>
          <a:xfrm>
            <a:off x="3372471" y="4469485"/>
            <a:ext cx="152280" cy="38916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19" name="Line 5"/>
          <p:cNvSpPr/>
          <p:nvPr/>
        </p:nvSpPr>
        <p:spPr>
          <a:xfrm flipH="1">
            <a:off x="3372471" y="4841005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0" name="Line 6"/>
          <p:cNvSpPr/>
          <p:nvPr/>
        </p:nvSpPr>
        <p:spPr>
          <a:xfrm>
            <a:off x="3372471" y="5087245"/>
            <a:ext cx="152280" cy="22860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1" name="Line 7"/>
          <p:cNvSpPr/>
          <p:nvPr/>
        </p:nvSpPr>
        <p:spPr>
          <a:xfrm flipH="1">
            <a:off x="3448431" y="5315845"/>
            <a:ext cx="76320" cy="15228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</p:sp>
      <p:sp>
        <p:nvSpPr>
          <p:cNvPr id="22" name="Line 8"/>
          <p:cNvSpPr/>
          <p:nvPr/>
        </p:nvSpPr>
        <p:spPr>
          <a:xfrm flipH="1">
            <a:off x="2991231" y="4482445"/>
            <a:ext cx="1067040" cy="0"/>
          </a:xfrm>
          <a:prstGeom prst="line">
            <a:avLst/>
          </a:prstGeom>
          <a:ln w="38160">
            <a:solidFill>
              <a:srgbClr val="00B050"/>
            </a:solidFill>
            <a:round/>
          </a:ln>
        </p:spPr>
      </p:sp>
      <p:sp>
        <p:nvSpPr>
          <p:cNvPr id="23" name="CustomShape 9"/>
          <p:cNvSpPr/>
          <p:nvPr/>
        </p:nvSpPr>
        <p:spPr>
          <a:xfrm>
            <a:off x="1917351" y="4251685"/>
            <a:ext cx="103104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P9_29</a:t>
            </a:r>
            <a:endParaRPr/>
          </a:p>
        </p:txBody>
      </p:sp>
      <p:sp>
        <p:nvSpPr>
          <p:cNvPr id="24" name="CustomShape 10"/>
          <p:cNvSpPr/>
          <p:nvPr/>
        </p:nvSpPr>
        <p:spPr>
          <a:xfrm>
            <a:off x="7245222" y="4220743"/>
            <a:ext cx="956160" cy="441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+3.3V</a:t>
            </a:r>
            <a:endParaRPr dirty="0"/>
          </a:p>
        </p:txBody>
      </p:sp>
      <p:sp>
        <p:nvSpPr>
          <p:cNvPr id="25" name="CustomShape 11"/>
          <p:cNvSpPr/>
          <p:nvPr/>
        </p:nvSpPr>
        <p:spPr>
          <a:xfrm>
            <a:off x="2433591" y="5176165"/>
            <a:ext cx="709920" cy="360"/>
          </a:xfrm>
          <a:prstGeom prst="straightConnector1">
            <a:avLst/>
          </a:prstGeom>
          <a:noFill/>
          <a:ln w="9360">
            <a:solidFill>
              <a:srgbClr val="D90000"/>
            </a:solidFill>
            <a:round/>
            <a:tailEnd type="arrow" w="med" len="med"/>
          </a:ln>
        </p:spPr>
      </p:sp>
      <p:sp>
        <p:nvSpPr>
          <p:cNvPr id="26" name="CustomShape 12"/>
          <p:cNvSpPr/>
          <p:nvPr/>
        </p:nvSpPr>
        <p:spPr>
          <a:xfrm>
            <a:off x="925911" y="4786645"/>
            <a:ext cx="2257920" cy="379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Configure internally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6 – Debounce GPIO Program Solution</a:t>
            </a:r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07" y="1054800"/>
            <a:ext cx="4148136" cy="570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7 – Update Bopit to use Push Button</a:t>
            </a:r>
            <a:endParaRPr/>
          </a:p>
        </p:txBody>
      </p:sp>
      <p:sp>
        <p:nvSpPr>
          <p:cNvPr id="328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within the functions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gpioSetup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and 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getPushButtonVal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Run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bopit.py program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What to expect: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Push It – Push the push button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Twist It – Click the button with the mouse on web page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Block </a:t>
            </a:r>
            <a:r>
              <a:rPr lang="en-US" sz="2400" dirty="0"/>
              <a:t>It – Click the button with the mouse on web page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29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EAD32C5D-EBE8-4EF8-81EC-455882A5C982}" type="slidenum">
              <a:rPr lang="en-US" sz="900">
                <a:solidFill>
                  <a:srgbClr val="000000"/>
                </a:solidFill>
                <a:latin typeface="Arial"/>
              </a:r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Hardware: Potentiometer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BECB5128-3999-4A0E-B4DA-DDA2CF633BC1}" type="slidenum">
              <a:rPr lang="en-US" sz="900">
                <a:solidFill>
                  <a:srgbClr val="000000"/>
                </a:solidFill>
                <a:latin typeface="Arial"/>
              </a:rPr>
              <a:t>39</a:t>
            </a:fld>
            <a:endParaRPr/>
          </a:p>
        </p:txBody>
      </p:sp>
      <p:sp>
        <p:nvSpPr>
          <p:cNvPr id="332" name="CustomShape 3"/>
          <p:cNvSpPr/>
          <p:nvPr/>
        </p:nvSpPr>
        <p:spPr>
          <a:xfrm>
            <a:off x="504000" y="13935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What is it: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Variable Resistor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Increase/decrease resistance via knob</a:t>
            </a:r>
            <a:endParaRPr/>
          </a:p>
          <a:p>
            <a:pPr lvl="1">
              <a:lnSpc>
                <a:spcPct val="100000"/>
              </a:lnSpc>
              <a:buSzPct val="7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Can be used as a voltage divider</a:t>
            </a:r>
            <a:endParaRPr/>
          </a:p>
          <a:p>
            <a:pPr lvl="2"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Middle pin is output of divider</a:t>
            </a:r>
            <a:endParaRPr/>
          </a:p>
        </p:txBody>
      </p:sp>
      <p:pic>
        <p:nvPicPr>
          <p:cNvPr id="33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4937760"/>
            <a:ext cx="1828080" cy="1828080"/>
          </a:xfrm>
          <a:prstGeom prst="rect">
            <a:avLst/>
          </a:prstGeom>
          <a:ln>
            <a:noFill/>
          </a:ln>
        </p:spPr>
      </p:pic>
      <p:pic>
        <p:nvPicPr>
          <p:cNvPr id="334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4937760"/>
            <a:ext cx="1580040" cy="1646640"/>
          </a:xfrm>
          <a:prstGeom prst="rect">
            <a:avLst/>
          </a:prstGeom>
          <a:ln>
            <a:noFill/>
          </a:ln>
        </p:spPr>
      </p:pic>
      <p:pic>
        <p:nvPicPr>
          <p:cNvPr id="335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692440"/>
            <a:ext cx="2075400" cy="1646640"/>
          </a:xfrm>
          <a:prstGeom prst="rect">
            <a:avLst/>
          </a:prstGeom>
          <a:ln>
            <a:noFill/>
          </a:ln>
        </p:spPr>
      </p:pic>
      <p:pic>
        <p:nvPicPr>
          <p:cNvPr id="336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532240"/>
            <a:ext cx="2075400" cy="1646640"/>
          </a:xfrm>
          <a:prstGeom prst="rect">
            <a:avLst/>
          </a:prstGeom>
          <a:ln>
            <a:noFill/>
          </a:ln>
        </p:spPr>
      </p:pic>
      <p:pic>
        <p:nvPicPr>
          <p:cNvPr id="337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731520" y="5027760"/>
            <a:ext cx="2075400" cy="16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DE0000"/>
                </a:solidFill>
                <a:latin typeface="Arial"/>
              </a:rPr>
              <a:t>G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oals</a:t>
            </a:r>
            <a:endParaRPr sz="4000" dirty="0"/>
          </a:p>
        </p:txBody>
      </p:sp>
      <p:sp>
        <p:nvSpPr>
          <p:cNvPr id="13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Expose you to one of the most popular programming languages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Expose you to real world problems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Make you sweat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Have fun</a:t>
            </a:r>
          </a:p>
        </p:txBody>
      </p:sp>
      <p:pic>
        <p:nvPicPr>
          <p:cNvPr id="2050" name="Picture 2" descr="Image result for spongebob sweat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2" y="3551237"/>
            <a:ext cx="1996959" cy="14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0921" y="5917664"/>
            <a:ext cx="9296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Did you downloaded these </a:t>
            </a:r>
            <a:r>
              <a:rPr lang="en-US" sz="2000" dirty="0">
                <a:solidFill>
                  <a:srgbClr val="000000"/>
                </a:solidFill>
              </a:rPr>
              <a:t>three </a:t>
            </a:r>
            <a:r>
              <a:rPr lang="en-US" sz="2000" dirty="0" smtClean="0">
                <a:solidFill>
                  <a:srgbClr val="000000"/>
                </a:solidFill>
              </a:rPr>
              <a:t>files?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400" dirty="0"/>
              <a:t>https://bit.ly/2TySY5P </a:t>
            </a:r>
            <a:r>
              <a:rPr lang="en-US" sz="2400" dirty="0" smtClean="0"/>
              <a:t>       https</a:t>
            </a:r>
            <a:r>
              <a:rPr lang="en-US" sz="2400" dirty="0"/>
              <a:t>://bit.ly/2tbzIQt </a:t>
            </a:r>
            <a:endParaRPr lang="en-US" sz="2400" dirty="0" smtClean="0"/>
          </a:p>
          <a:p>
            <a:pPr lvl="1"/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63440" y="157680"/>
            <a:ext cx="960048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Peripheral – Analog to Digital Converter (ADC)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A876290A-F36C-491F-8A3A-FC86A0A138AF}" type="slidenum">
              <a:rPr lang="en-US" sz="900">
                <a:solidFill>
                  <a:srgbClr val="000000"/>
                </a:solidFill>
                <a:latin typeface="Arial"/>
              </a:rPr>
              <a:t>40</a:t>
            </a:fld>
            <a:endParaRPr/>
          </a:p>
        </p:txBody>
      </p:sp>
      <p:sp>
        <p:nvSpPr>
          <p:cNvPr id="341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Purpose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Converts analog voltage to digital value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Useful for sensors that output voltage only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Beaglebone Black's ADC is a 12 bit ADC: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Digital Value Range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0 – 4095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Max support input voltage: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1.8 V</a:t>
            </a:r>
            <a:endParaRPr/>
          </a:p>
        </p:txBody>
      </p:sp>
      <p:pic>
        <p:nvPicPr>
          <p:cNvPr id="342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524920" y="4389120"/>
            <a:ext cx="3618360" cy="114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Adafruit Library – ADC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EEE6EB5E-F7C9-4619-9D95-283F83F9F619}" type="slidenum">
              <a:rPr lang="en-US" sz="900">
                <a:solidFill>
                  <a:srgbClr val="000000"/>
                </a:solidFill>
                <a:latin typeface="Arial"/>
              </a:rPr>
              <a:t>41</a:t>
            </a:fld>
            <a:endParaRPr/>
          </a:p>
        </p:txBody>
      </p:sp>
      <p:sp>
        <p:nvSpPr>
          <p:cNvPr id="345" name="CustomShape 3"/>
          <p:cNvSpPr/>
          <p:nvPr/>
        </p:nvSpPr>
        <p:spPr>
          <a:xfrm>
            <a:off x="392040" y="11127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Including/Import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import Adafruit_BBIO.ADC as ADC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Configuration</a:t>
            </a:r>
            <a:r>
              <a:rPr lang="en-US" sz="28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ADC.setup()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Usage: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ADC.read(“&lt;PIN_NAME&gt;”)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	Returns a decimal value from 0.0 – 1.0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ADC.read_raw(“&lt;PIN_NAME&gt;”)</a:t>
            </a: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	Returns a digital value from 0 - 4095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8 – Read Potentiometer </a:t>
            </a:r>
            <a:endParaRPr/>
          </a:p>
        </p:txBody>
      </p:sp>
      <p:sp>
        <p:nvSpPr>
          <p:cNvPr id="347" name="CustomShape 2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Goal: Print the voltage being read by the potentiometer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Open adc.py file that you previously loaded into Cloud 9.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Read the comment to understand what your being asked to do for the lines your writing code for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Use the information I provided in the previous slides to do this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300">
                <a:solidFill>
                  <a:srgbClr val="000000"/>
                </a:solidFill>
                <a:latin typeface="Arial"/>
              </a:rPr>
              <a:t>Remember: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59280" y="4139640"/>
            <a:ext cx="3553920" cy="144720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4415760" y="5759280"/>
            <a:ext cx="880200" cy="380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900">
                <a:solidFill>
                  <a:srgbClr val="000000"/>
                </a:solidFill>
                <a:latin typeface="Arial"/>
              </a:rPr>
              <a:t>P9_36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8 – Read Potentiometer Solution</a:t>
            </a: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7D9D5B41-FC1B-4BCC-B3B3-A897FBAE7F90}" type="slidenum">
              <a:rPr lang="en-US" sz="900">
                <a:solidFill>
                  <a:srgbClr val="000000"/>
                </a:solidFill>
                <a:latin typeface="Arial"/>
              </a:rPr>
              <a:t>43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993775"/>
            <a:ext cx="70675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9 – Update Bopit to use Potentiometer </a:t>
            </a:r>
            <a:endParaRPr/>
          </a:p>
        </p:txBody>
      </p:sp>
      <p:sp>
        <p:nvSpPr>
          <p:cNvPr id="355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within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adcSetup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and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readPotentiometerVal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 function.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Go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to </a:t>
            </a:r>
            <a:r>
              <a:rPr lang="en-US" sz="2200" u="sng" dirty="0">
                <a:solidFill>
                  <a:srgbClr val="DE0000"/>
                </a:solidFill>
                <a:latin typeface="Arial"/>
              </a:rPr>
              <a:t>http://192.168.7.2:8080/workshop/bopit/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What </a:t>
            </a:r>
            <a:r>
              <a:rPr lang="en-US" sz="2400" dirty="0" smtClean="0"/>
              <a:t>to expect: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Push </a:t>
            </a:r>
            <a:r>
              <a:rPr lang="en-US" sz="2400" dirty="0" smtClean="0"/>
              <a:t>It – Push the push button on the green board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Twist </a:t>
            </a:r>
            <a:r>
              <a:rPr lang="en-US" sz="2400" dirty="0" smtClean="0"/>
              <a:t>It – Turn (a lot) the potentiometer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Block It – Click the button with the mouse on web page</a:t>
            </a:r>
            <a:endParaRPr lang="en-US" sz="2400" dirty="0"/>
          </a:p>
        </p:txBody>
      </p:sp>
      <p:sp>
        <p:nvSpPr>
          <p:cNvPr id="356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DA2BF677-E627-4053-B77C-F89DF70204E7}" type="slidenum">
              <a:rPr lang="en-US" sz="900">
                <a:solidFill>
                  <a:srgbClr val="000000"/>
                </a:solidFill>
                <a:latin typeface="Arial"/>
              </a:r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63440" y="157680"/>
            <a:ext cx="960048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Peripheral – I2C Quick Summary</a:t>
            </a:r>
            <a:endParaRPr/>
          </a:p>
        </p:txBody>
      </p:sp>
      <p:sp>
        <p:nvSpPr>
          <p:cNvPr id="358" name="CustomShape 2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5885121B-9C2A-4F6D-B584-CB635D124A57}" type="slidenum">
              <a:rPr lang="en-US" sz="900">
                <a:solidFill>
                  <a:srgbClr val="000000"/>
                </a:solidFill>
                <a:latin typeface="Arial"/>
              </a:rPr>
              <a:t>45</a:t>
            </a:fld>
            <a:endParaRPr/>
          </a:p>
        </p:txBody>
      </p:sp>
      <p:sp>
        <p:nvSpPr>
          <p:cNvPr id="359" name="CustomShape 3"/>
          <p:cNvSpPr/>
          <p:nvPr/>
        </p:nvSpPr>
        <p:spPr>
          <a:xfrm>
            <a:off x="316080" y="1410120"/>
            <a:ext cx="5037840" cy="469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Quick Summary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Uses 2 Pins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SCL – Clock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</a:rPr>
              <a:t>SDA – Data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Half Duplex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Speed “Typical” Ranges 1K to 400K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Supports Multiple Nodes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Communicate to specific node via unique address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Multi Master</a:t>
            </a:r>
            <a:endParaRPr/>
          </a:p>
        </p:txBody>
      </p:sp>
      <p:sp>
        <p:nvSpPr>
          <p:cNvPr id="360" name="CustomShape 4"/>
          <p:cNvSpPr/>
          <p:nvPr/>
        </p:nvSpPr>
        <p:spPr>
          <a:xfrm>
            <a:off x="155520" y="-136440"/>
            <a:ext cx="299160" cy="29916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5"/>
          <p:cNvSpPr/>
          <p:nvPr/>
        </p:nvSpPr>
        <p:spPr>
          <a:xfrm>
            <a:off x="307800" y="15840"/>
            <a:ext cx="299160" cy="299160"/>
          </a:xfrm>
          <a:prstGeom prst="rect">
            <a:avLst/>
          </a:prstGeom>
          <a:noFill/>
          <a:ln>
            <a:noFill/>
          </a:ln>
        </p:spPr>
      </p:sp>
      <p:pic>
        <p:nvPicPr>
          <p:cNvPr id="362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954760" y="2936880"/>
            <a:ext cx="3470760" cy="16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Hardware – Light Intensity Sensor</a:t>
            </a:r>
            <a:endParaRPr/>
          </a:p>
        </p:txBody>
      </p:sp>
      <p:sp>
        <p:nvSpPr>
          <p:cNvPr id="364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BF6262AD-746C-4432-A566-3FE3E47A4111}" type="slidenum">
              <a:rPr lang="en-US" sz="900">
                <a:solidFill>
                  <a:srgbClr val="000000"/>
                </a:solidFill>
                <a:latin typeface="Arial"/>
              </a:rPr>
              <a:t>46</a:t>
            </a:fld>
            <a:endParaRPr/>
          </a:p>
        </p:txBody>
      </p:sp>
      <p:sp>
        <p:nvSpPr>
          <p:cNvPr id="366" name="CustomShape 4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al"/>
              </a:rPr>
              <a:t>Summary: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Default address 0x29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Requires Configuration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Has defined sample rate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Returns ambient light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al"/>
              </a:rPr>
              <a:t>levels</a:t>
            </a:r>
            <a:endParaRPr/>
          </a:p>
        </p:txBody>
      </p:sp>
      <p:pic>
        <p:nvPicPr>
          <p:cNvPr id="36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604240"/>
            <a:ext cx="3839760" cy="288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10 – I2C Light Intensity</a:t>
            </a:r>
            <a:endParaRPr/>
          </a:p>
        </p:txBody>
      </p:sp>
      <p:sp>
        <p:nvSpPr>
          <p:cNvPr id="369" name="CustomShape 2"/>
          <p:cNvSpPr/>
          <p:nvPr/>
        </p:nvSpPr>
        <p:spPr>
          <a:xfrm>
            <a:off x="163440" y="1004040"/>
            <a:ext cx="975276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Goal: print light intensity every second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Open i2c.py file that you previously loaded into Cloud 9.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Replace all the lines that says ## PUT YOUR CODE HERE ## with your code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Update the code based on the comments that explain what is expected.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Use the information I provided in the previous slides to do this as well as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smbus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pdf included in the bopit.zip you extracted earlier.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Run the program and tap the button quickly  to see if you achieve your goal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300" dirty="0">
                <a:solidFill>
                  <a:srgbClr val="000000"/>
                </a:solidFill>
                <a:latin typeface="Arial"/>
              </a:rPr>
              <a:t>Remember/Hint: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Device is on bus </a:t>
            </a: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2 (not 0 which the pdf uses)</a:t>
            </a:r>
            <a:endParaRPr dirty="0"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Device address is 0x29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Try: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Feel free to change the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debounce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timeout value to see how it impacts the program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DE0000"/>
                </a:solidFill>
                <a:latin typeface="Arial"/>
              </a:rPr>
              <a:t>Task 10 – I2C Light Intensity Solution</a:t>
            </a: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" y="1054799"/>
            <a:ext cx="7924800" cy="571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DE0000"/>
                </a:solidFill>
                <a:latin typeface="Arial"/>
              </a:rPr>
              <a:t>Task 11 – Update </a:t>
            </a:r>
            <a:r>
              <a:rPr lang="en-US" sz="3300" b="1" dirty="0" err="1">
                <a:solidFill>
                  <a:srgbClr val="DE0000"/>
                </a:solidFill>
                <a:latin typeface="Arial"/>
              </a:rPr>
              <a:t>Bopit</a:t>
            </a:r>
            <a:r>
              <a:rPr lang="en-US" sz="3300" b="1" dirty="0">
                <a:solidFill>
                  <a:srgbClr val="DE0000"/>
                </a:solidFill>
                <a:latin typeface="Arial"/>
              </a:rPr>
              <a:t> to use Light Sensor</a:t>
            </a:r>
            <a:endParaRPr dirty="0"/>
          </a:p>
        </p:txBody>
      </p:sp>
      <p:sp>
        <p:nvSpPr>
          <p:cNvPr id="373" name="CustomShape 2"/>
          <p:cNvSpPr/>
          <p:nvPr/>
        </p:nvSpPr>
        <p:spPr>
          <a:xfrm>
            <a:off x="367560" y="1155600"/>
            <a:ext cx="933444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If bopit.py is running make sure you stop it</a:t>
            </a: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Replace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all the lines that says “## PUT YOUR CODE HERE ##” with your code within functions “i2cSetup()” and “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getLightValue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()”.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Run 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bopit.py program</a:t>
            </a:r>
            <a:endParaRPr dirty="0"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Go to </a:t>
            </a:r>
            <a:r>
              <a:rPr lang="en-US" sz="2400" dirty="0"/>
              <a:t>http://192.168.7.2:8080/workshop/bopit</a:t>
            </a:r>
            <a:r>
              <a:rPr lang="en-US" sz="2400" dirty="0"/>
              <a:t>/</a:t>
            </a: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dirty="0"/>
              <a:t>What to expect: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Push It – Push the push button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Twist It – Turn (a lot) the potentiometer on the green board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Block It – </a:t>
            </a:r>
            <a:r>
              <a:rPr lang="en-US" sz="2400" dirty="0" smtClean="0"/>
              <a:t>Cover and uncover light sensor on the green board</a:t>
            </a:r>
            <a:endParaRPr lang="en-US" sz="2400" dirty="0"/>
          </a:p>
        </p:txBody>
      </p:sp>
      <p:sp>
        <p:nvSpPr>
          <p:cNvPr id="374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C2C996EA-67F2-4493-8203-F5FE45AD930B}" type="slidenum">
              <a:rPr lang="en-US" sz="900">
                <a:solidFill>
                  <a:srgbClr val="000000"/>
                </a:solidFill>
                <a:latin typeface="Arial"/>
              </a:r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dirty="0" smtClean="0">
                <a:solidFill>
                  <a:srgbClr val="FF0000"/>
                </a:solidFill>
                <a:latin typeface="Arial"/>
              </a:rPr>
              <a:t>N</a:t>
            </a:r>
            <a:r>
              <a:rPr lang="en-US" sz="4000" dirty="0" smtClean="0">
                <a:latin typeface="Arial"/>
              </a:rPr>
              <a:t>ot Familiar with Python?</a:t>
            </a:r>
            <a:endParaRPr sz="1600" dirty="0"/>
          </a:p>
        </p:txBody>
      </p:sp>
      <p:sp>
        <p:nvSpPr>
          <p:cNvPr id="135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75000"/>
            </a:pPr>
            <a:r>
              <a:rPr lang="en-US" sz="3600" dirty="0" smtClean="0">
                <a:solidFill>
                  <a:srgbClr val="000000"/>
                </a:solidFill>
                <a:latin typeface="Arial"/>
              </a:rPr>
              <a:t>Look at </a:t>
            </a:r>
            <a:r>
              <a:rPr lang="en-US" sz="3600" dirty="0" smtClean="0"/>
              <a:t>python-syntax.py </a:t>
            </a:r>
            <a:r>
              <a:rPr lang="en-US" sz="3600" dirty="0" smtClean="0">
                <a:sym typeface="Wingdings" panose="05000000000000000000" pitchFamily="2" charset="2"/>
              </a:rPr>
              <a:t> </a:t>
            </a:r>
            <a:r>
              <a:rPr lang="en-US" sz="2400" dirty="0" smtClean="0">
                <a:sym typeface="Wingdings" panose="05000000000000000000" pitchFamily="2" charset="2"/>
              </a:rPr>
              <a:t>you downloaded this</a:t>
            </a:r>
            <a:endParaRPr lang="en-US" sz="2400" dirty="0" smtClean="0"/>
          </a:p>
          <a:p>
            <a:pPr>
              <a:buSzPct val="75000"/>
            </a:pPr>
            <a:r>
              <a:rPr lang="en-US" sz="3600" dirty="0" smtClean="0"/>
              <a:t>Ask a neighbor</a:t>
            </a:r>
          </a:p>
          <a:p>
            <a:pPr>
              <a:buSzPct val="75000"/>
            </a:pPr>
            <a:r>
              <a:rPr lang="en-US" sz="3600" dirty="0" smtClean="0"/>
              <a:t>Google (on your phone)</a:t>
            </a:r>
            <a:endParaRPr sz="2400" dirty="0"/>
          </a:p>
        </p:txBody>
      </p:sp>
      <p:sp>
        <p:nvSpPr>
          <p:cNvPr id="4" name="Rectangle 3"/>
          <p:cNvSpPr/>
          <p:nvPr/>
        </p:nvSpPr>
        <p:spPr>
          <a:xfrm>
            <a:off x="300921" y="5837237"/>
            <a:ext cx="9296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I hope you downloaded these three files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400" dirty="0"/>
              <a:t>https://bit.ly/2TySY5P </a:t>
            </a:r>
            <a:r>
              <a:rPr lang="en-US" sz="2400" dirty="0" smtClean="0"/>
              <a:t>          https</a:t>
            </a:r>
            <a:r>
              <a:rPr lang="en-US" sz="2400" dirty="0"/>
              <a:t>://bit.ly/2tbzIQt  </a:t>
            </a:r>
            <a:endParaRPr lang="en-US" sz="2400" dirty="0" smtClean="0"/>
          </a:p>
          <a:p>
            <a:pPr lvl="1"/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bit.ly/2GeRJG9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55600" y="157680"/>
            <a:ext cx="9324000" cy="897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 anchor="ctr"/>
          <a:lstStyle/>
          <a:p>
            <a:pPr>
              <a:lnSpc>
                <a:spcPct val="100000"/>
              </a:lnSpc>
            </a:pPr>
            <a:r>
              <a:rPr lang="en-US" sz="3600" dirty="0" err="1">
                <a:solidFill>
                  <a:srgbClr val="FF0000"/>
                </a:solidFill>
              </a:rPr>
              <a:t>B</a:t>
            </a:r>
            <a:r>
              <a:rPr lang="en-US" sz="3600" dirty="0" err="1"/>
              <a:t>eaglebone</a:t>
            </a:r>
            <a:r>
              <a:rPr lang="en-US" sz="3600" dirty="0"/>
              <a:t> Black Wireless Quick Summary</a:t>
            </a:r>
            <a:endParaRPr sz="3600" dirty="0"/>
          </a:p>
        </p:txBody>
      </p:sp>
      <p:sp>
        <p:nvSpPr>
          <p:cNvPr id="137" name="CustomShape 2"/>
          <p:cNvSpPr/>
          <p:nvPr/>
        </p:nvSpPr>
        <p:spPr>
          <a:xfrm>
            <a:off x="367560" y="1155600"/>
            <a:ext cx="5129280" cy="545112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Open Source Community </a:t>
            </a: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Board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Based on TI Technology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Like the Raspberry Pi but better when interfacing with hardware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Integrated </a:t>
            </a:r>
            <a:r>
              <a:rPr lang="en-US" sz="2400" dirty="0" err="1">
                <a:solidFill>
                  <a:srgbClr val="000000"/>
                </a:solidFill>
                <a:latin typeface="Arial"/>
              </a:rPr>
              <a:t>Wifi</a:t>
            </a: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"/>
              </a:rPr>
              <a:t>Intergrated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Bluetooth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8" name="CustomShape 3"/>
          <p:cNvSpPr/>
          <p:nvPr/>
        </p:nvSpPr>
        <p:spPr>
          <a:xfrm>
            <a:off x="7322400" y="6669000"/>
            <a:ext cx="2351520" cy="226800"/>
          </a:xfrm>
          <a:prstGeom prst="rect">
            <a:avLst/>
          </a:prstGeom>
          <a:noFill/>
          <a:ln>
            <a:noFill/>
          </a:ln>
        </p:spPr>
        <p:txBody>
          <a:bodyPr lIns="93960" tIns="46800" rIns="93960" bIns="46800"/>
          <a:lstStyle/>
          <a:p>
            <a:pPr>
              <a:lnSpc>
                <a:spcPct val="100000"/>
              </a:lnSpc>
            </a:pPr>
            <a:fld id="{68360772-5E18-4658-B7A1-FE72599B84DA}" type="slidenum">
              <a:rPr lang="en-US" sz="900">
                <a:solidFill>
                  <a:srgbClr val="000000"/>
                </a:solidFill>
                <a:latin typeface="Arial"/>
              </a:rPr>
              <a:t>6</a:t>
            </a:fld>
            <a:endParaRPr/>
          </a:p>
        </p:txBody>
      </p:sp>
      <p:pic>
        <p:nvPicPr>
          <p:cNvPr id="139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763000"/>
            <a:ext cx="3940200" cy="281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E</a:t>
            </a:r>
            <a:r>
              <a:rPr lang="en-US" sz="3600" dirty="0" smtClean="0">
                <a:solidFill>
                  <a:schemeClr val="tx1"/>
                </a:solidFill>
              </a:rPr>
              <a:t>verything Is Running Off The </a:t>
            </a:r>
            <a:r>
              <a:rPr lang="en-US" sz="3600" dirty="0" err="1" smtClean="0">
                <a:solidFill>
                  <a:schemeClr val="tx1"/>
                </a:solidFill>
              </a:rPr>
              <a:t>Beaglebone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Lenovo ThinkPad E580 Laptop - 15.6&quot; - Intel Core i5 8250U (1.60GHz) - 256GB SSD - 8GB 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2" y="3856037"/>
            <a:ext cx="1685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3946524"/>
            <a:ext cx="22764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stCxn id="3075" idx="3"/>
          </p:cNvCxnSpPr>
          <p:nvPr/>
        </p:nvCxnSpPr>
        <p:spPr>
          <a:xfrm flipV="1">
            <a:off x="3297237" y="4627561"/>
            <a:ext cx="1285875" cy="1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77" y="1670757"/>
            <a:ext cx="230659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&quot; Symbol 6"/>
          <p:cNvSpPr/>
          <p:nvPr/>
        </p:nvSpPr>
        <p:spPr>
          <a:xfrm>
            <a:off x="1670456" y="1646237"/>
            <a:ext cx="1567635" cy="156763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44712" y="3398837"/>
            <a:ext cx="457200" cy="381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174284" y="3398837"/>
            <a:ext cx="398056" cy="381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2825" y="462756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95648" y="348670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5648" y="4095234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48869" y="521442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IDE (Cloud 9)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859587" y="3779837"/>
            <a:ext cx="736061" cy="8125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076" idx="3"/>
            <a:endCxn id="14" idx="1"/>
          </p:cNvCxnSpPr>
          <p:nvPr/>
        </p:nvCxnSpPr>
        <p:spPr>
          <a:xfrm flipV="1">
            <a:off x="6859587" y="4279900"/>
            <a:ext cx="736061" cy="3476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1" idx="1"/>
          </p:cNvCxnSpPr>
          <p:nvPr/>
        </p:nvCxnSpPr>
        <p:spPr>
          <a:xfrm>
            <a:off x="6859587" y="4627562"/>
            <a:ext cx="723238" cy="1846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59587" y="4627562"/>
            <a:ext cx="723238" cy="771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301320"/>
            <a:ext cx="9070920" cy="5851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900">
                <a:solidFill>
                  <a:srgbClr val="DE0000"/>
                </a:solidFill>
                <a:latin typeface="Arial"/>
              </a:rPr>
              <a:t>L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ets </a:t>
            </a:r>
            <a:r>
              <a:rPr lang="en-US" sz="4900">
                <a:solidFill>
                  <a:srgbClr val="DE0000"/>
                </a:solidFill>
                <a:latin typeface="Arial"/>
              </a:rPr>
              <a:t>G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et </a:t>
            </a:r>
            <a:r>
              <a:rPr lang="en-US" sz="4900">
                <a:solidFill>
                  <a:srgbClr val="DE0000"/>
                </a:solidFill>
                <a:latin typeface="Arial"/>
              </a:rPr>
              <a:t>S</a:t>
            </a:r>
            <a:r>
              <a:rPr lang="en-US" sz="4900">
                <a:solidFill>
                  <a:srgbClr val="000000"/>
                </a:solidFill>
                <a:latin typeface="Arial"/>
              </a:rPr>
              <a:t>tarted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US" sz="4400" dirty="0" smtClean="0">
                <a:latin typeface="+mj-lt"/>
              </a:rPr>
              <a:t>rouble Shooting</a:t>
            </a:r>
            <a:endParaRPr lang="en-US" sz="44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pPr marL="342900" indent="-342900">
              <a:buAutoNum type="arabicPeriod"/>
            </a:pPr>
            <a:r>
              <a:rPr lang="en-US" dirty="0" smtClean="0"/>
              <a:t>Make sure your board is plugged in to your computer via USB and is turned on</a:t>
            </a:r>
          </a:p>
          <a:p>
            <a:pPr lvl="3"/>
            <a:r>
              <a:rPr lang="en-US" dirty="0" smtClean="0"/>
              <a:t>           Board powered on = Blinking blue </a:t>
            </a:r>
            <a:r>
              <a:rPr lang="en-US" dirty="0" err="1" smtClean="0"/>
              <a:t>leds</a:t>
            </a:r>
            <a:r>
              <a:rPr lang="en-US" dirty="0" smtClean="0"/>
              <a:t> on top right of board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Make sure your connected to the board via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           Sometimes the connection drops and will reconnect to another </a:t>
            </a:r>
            <a:r>
              <a:rPr lang="en-US" dirty="0" err="1" smtClean="0"/>
              <a:t>wifi</a:t>
            </a:r>
            <a:r>
              <a:rPr lang="en-US" dirty="0" smtClean="0"/>
              <a:t> access point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3. Make sure the URL your using starts with </a:t>
            </a:r>
            <a:r>
              <a:rPr lang="en-US" u="sng" dirty="0" smtClean="0">
                <a:solidFill>
                  <a:srgbClr val="DE0000"/>
                </a:solidFill>
                <a:latin typeface="Arial"/>
                <a:hlinkClick r:id="rId2"/>
              </a:rPr>
              <a:t>http://192.168.7.2</a:t>
            </a:r>
            <a:endParaRPr lang="en-US" u="sng" dirty="0">
              <a:solidFill>
                <a:srgbClr val="DE0000"/>
              </a:solidFill>
              <a:latin typeface="Arial"/>
            </a:endParaRPr>
          </a:p>
          <a:p>
            <a:pPr lvl="1"/>
            <a:r>
              <a:rPr lang="en-US" dirty="0"/>
              <a:t>           Always include http:// and </a:t>
            </a:r>
            <a:r>
              <a:rPr lang="en-US" dirty="0">
                <a:solidFill>
                  <a:srgbClr val="FF0000"/>
                </a:solidFill>
              </a:rPr>
              <a:t>don’t use</a:t>
            </a:r>
            <a:r>
              <a:rPr lang="en-US" dirty="0"/>
              <a:t> https</a:t>
            </a:r>
            <a:r>
              <a:rPr lang="en-US" dirty="0" smtClean="0"/>
              <a:t>://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4. When using Cloud9 manually hit save File-&gt;Save or CTRL+S before running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If you updated your program and the output hasn’t changed. Then this is your   </a:t>
            </a:r>
            <a:r>
              <a:rPr lang="en-US" dirty="0" err="1" smtClean="0">
                <a:solidFill>
                  <a:schemeClr val="bg1"/>
                </a:solidFill>
              </a:rPr>
              <a:t>cdddad</a:t>
            </a:r>
            <a:r>
              <a:rPr lang="en-US" dirty="0" err="1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1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2132</Words>
  <Application>Microsoft Office PowerPoint</Application>
  <PresentationFormat>Custom</PresentationFormat>
  <Paragraphs>461</Paragraphs>
  <Slides>49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Office Theme</vt:lpstr>
      <vt:lpstr>Office Theme</vt:lpstr>
      <vt:lpstr>Office Theme</vt:lpstr>
      <vt:lpstr>PowerPoint Presentation</vt:lpstr>
      <vt:lpstr>PowerPoint Presentation</vt:lpstr>
      <vt:lpstr>Quick Questionnaire</vt:lpstr>
      <vt:lpstr>PowerPoint Presentation</vt:lpstr>
      <vt:lpstr>PowerPoint Presentation</vt:lpstr>
      <vt:lpstr>PowerPoint Presentation</vt:lpstr>
      <vt:lpstr>Everything Is Running Off The Beaglebone</vt:lpstr>
      <vt:lpstr>PowerPoint Presentation</vt:lpstr>
      <vt:lpstr>Trouble 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Cooper Jr., Franklin</dc:creator>
  <cp:lastModifiedBy>TI User</cp:lastModifiedBy>
  <cp:revision>31</cp:revision>
  <dcterms:modified xsi:type="dcterms:W3CDTF">2019-02-07T00:53:09Z</dcterms:modified>
</cp:coreProperties>
</file>